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55" r:id="rId3"/>
    <p:sldId id="356" r:id="rId4"/>
    <p:sldId id="357" r:id="rId5"/>
    <p:sldId id="358" r:id="rId6"/>
    <p:sldId id="359" r:id="rId7"/>
    <p:sldId id="360" r:id="rId8"/>
    <p:sldId id="361" r:id="rId9"/>
    <p:sldId id="362" r:id="rId10"/>
    <p:sldId id="363" r:id="rId11"/>
    <p:sldId id="364" r:id="rId12"/>
    <p:sldId id="365" r:id="rId13"/>
    <p:sldId id="366" r:id="rId14"/>
  </p:sldIdLst>
  <p:sldSz cx="12192000" cy="6858000"/>
  <p:notesSz cx="6858000" cy="9144000"/>
  <p:defaultTextStyle>
    <a:defPPr>
      <a:defRPr lang="it-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2" d="100"/>
          <a:sy n="112" d="100"/>
        </p:scale>
        <p:origin x="5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82D8B4-DFD2-4029-AEA3-098A0772CC6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it-CH"/>
          </a:p>
        </p:txBody>
      </p:sp>
      <p:sp>
        <p:nvSpPr>
          <p:cNvPr id="3" name="Sottotitolo 2">
            <a:extLst>
              <a:ext uri="{FF2B5EF4-FFF2-40B4-BE49-F238E27FC236}">
                <a16:creationId xmlns:a16="http://schemas.microsoft.com/office/drawing/2014/main" id="{2B17A43D-63A7-4726-A440-14757154B6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it-CH"/>
          </a:p>
        </p:txBody>
      </p:sp>
      <p:sp>
        <p:nvSpPr>
          <p:cNvPr id="4" name="Segnaposto data 3">
            <a:extLst>
              <a:ext uri="{FF2B5EF4-FFF2-40B4-BE49-F238E27FC236}">
                <a16:creationId xmlns:a16="http://schemas.microsoft.com/office/drawing/2014/main" id="{E21AECC2-06FB-40B0-A57C-CBCCFAC2D13C}"/>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5" name="Segnaposto piè di pagina 4">
            <a:extLst>
              <a:ext uri="{FF2B5EF4-FFF2-40B4-BE49-F238E27FC236}">
                <a16:creationId xmlns:a16="http://schemas.microsoft.com/office/drawing/2014/main" id="{DA8CE856-B35D-4D5A-8C04-1DF6D969DEEC}"/>
              </a:ext>
            </a:extLst>
          </p:cNvPr>
          <p:cNvSpPr>
            <a:spLocks noGrp="1"/>
          </p:cNvSpPr>
          <p:nvPr>
            <p:ph type="ftr" sz="quarter" idx="11"/>
          </p:nvPr>
        </p:nvSpPr>
        <p:spPr/>
        <p:txBody>
          <a:bodyPr/>
          <a:lstStyle/>
          <a:p>
            <a:endParaRPr lang="it-CH"/>
          </a:p>
        </p:txBody>
      </p:sp>
      <p:sp>
        <p:nvSpPr>
          <p:cNvPr id="6" name="Segnaposto numero diapositiva 5">
            <a:extLst>
              <a:ext uri="{FF2B5EF4-FFF2-40B4-BE49-F238E27FC236}">
                <a16:creationId xmlns:a16="http://schemas.microsoft.com/office/drawing/2014/main" id="{2FF75F9F-FA7D-401B-A26E-127E4C0E2E7F}"/>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2538876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72075B-831F-4882-93D6-FC68C1E11D25}"/>
              </a:ext>
            </a:extLst>
          </p:cNvPr>
          <p:cNvSpPr>
            <a:spLocks noGrp="1"/>
          </p:cNvSpPr>
          <p:nvPr>
            <p:ph type="title"/>
          </p:nvPr>
        </p:nvSpPr>
        <p:spPr/>
        <p:txBody>
          <a:bodyPr/>
          <a:lstStyle/>
          <a:p>
            <a:r>
              <a:rPr lang="it-IT"/>
              <a:t>Fare clic per modificare lo stile del titolo dello schema</a:t>
            </a:r>
            <a:endParaRPr lang="it-CH"/>
          </a:p>
        </p:txBody>
      </p:sp>
      <p:sp>
        <p:nvSpPr>
          <p:cNvPr id="3" name="Segnaposto testo verticale 2">
            <a:extLst>
              <a:ext uri="{FF2B5EF4-FFF2-40B4-BE49-F238E27FC236}">
                <a16:creationId xmlns:a16="http://schemas.microsoft.com/office/drawing/2014/main" id="{19774445-097C-494F-A98E-E9FD41E284EE}"/>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a:extLst>
              <a:ext uri="{FF2B5EF4-FFF2-40B4-BE49-F238E27FC236}">
                <a16:creationId xmlns:a16="http://schemas.microsoft.com/office/drawing/2014/main" id="{533A2B1D-EC20-4C08-9074-065D0B3B5423}"/>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5" name="Segnaposto piè di pagina 4">
            <a:extLst>
              <a:ext uri="{FF2B5EF4-FFF2-40B4-BE49-F238E27FC236}">
                <a16:creationId xmlns:a16="http://schemas.microsoft.com/office/drawing/2014/main" id="{D6D2C744-853B-4992-BEB9-0298F49803FA}"/>
              </a:ext>
            </a:extLst>
          </p:cNvPr>
          <p:cNvSpPr>
            <a:spLocks noGrp="1"/>
          </p:cNvSpPr>
          <p:nvPr>
            <p:ph type="ftr" sz="quarter" idx="11"/>
          </p:nvPr>
        </p:nvSpPr>
        <p:spPr/>
        <p:txBody>
          <a:bodyPr/>
          <a:lstStyle/>
          <a:p>
            <a:endParaRPr lang="it-CH"/>
          </a:p>
        </p:txBody>
      </p:sp>
      <p:sp>
        <p:nvSpPr>
          <p:cNvPr id="6" name="Segnaposto numero diapositiva 5">
            <a:extLst>
              <a:ext uri="{FF2B5EF4-FFF2-40B4-BE49-F238E27FC236}">
                <a16:creationId xmlns:a16="http://schemas.microsoft.com/office/drawing/2014/main" id="{9A2C4028-0CB8-44EF-8EBE-8A6CF0617DFA}"/>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3856639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CF89027-D904-4C57-A837-0A64E985230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it-CH"/>
          </a:p>
        </p:txBody>
      </p:sp>
      <p:sp>
        <p:nvSpPr>
          <p:cNvPr id="3" name="Segnaposto testo verticale 2">
            <a:extLst>
              <a:ext uri="{FF2B5EF4-FFF2-40B4-BE49-F238E27FC236}">
                <a16:creationId xmlns:a16="http://schemas.microsoft.com/office/drawing/2014/main" id="{A8CA7E15-7820-4CC4-A77B-D48955E0528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a:extLst>
              <a:ext uri="{FF2B5EF4-FFF2-40B4-BE49-F238E27FC236}">
                <a16:creationId xmlns:a16="http://schemas.microsoft.com/office/drawing/2014/main" id="{39BC28E6-6092-437D-A940-99E827E83227}"/>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5" name="Segnaposto piè di pagina 4">
            <a:extLst>
              <a:ext uri="{FF2B5EF4-FFF2-40B4-BE49-F238E27FC236}">
                <a16:creationId xmlns:a16="http://schemas.microsoft.com/office/drawing/2014/main" id="{781E6785-00AB-4F83-B5A0-386437AC9FAC}"/>
              </a:ext>
            </a:extLst>
          </p:cNvPr>
          <p:cNvSpPr>
            <a:spLocks noGrp="1"/>
          </p:cNvSpPr>
          <p:nvPr>
            <p:ph type="ftr" sz="quarter" idx="11"/>
          </p:nvPr>
        </p:nvSpPr>
        <p:spPr/>
        <p:txBody>
          <a:bodyPr/>
          <a:lstStyle/>
          <a:p>
            <a:endParaRPr lang="it-CH"/>
          </a:p>
        </p:txBody>
      </p:sp>
      <p:sp>
        <p:nvSpPr>
          <p:cNvPr id="6" name="Segnaposto numero diapositiva 5">
            <a:extLst>
              <a:ext uri="{FF2B5EF4-FFF2-40B4-BE49-F238E27FC236}">
                <a16:creationId xmlns:a16="http://schemas.microsoft.com/office/drawing/2014/main" id="{F94263FC-8B9C-4D32-AC3A-319E68BE7BFA}"/>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2996522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5E64FD-63AF-42A9-8A5C-A60C7D7D00E9}"/>
              </a:ext>
            </a:extLst>
          </p:cNvPr>
          <p:cNvSpPr>
            <a:spLocks noGrp="1"/>
          </p:cNvSpPr>
          <p:nvPr>
            <p:ph type="title"/>
          </p:nvPr>
        </p:nvSpPr>
        <p:spPr/>
        <p:txBody>
          <a:bodyPr/>
          <a:lstStyle/>
          <a:p>
            <a:r>
              <a:rPr lang="it-IT"/>
              <a:t>Fare clic per modificare lo stile del titolo dello schema</a:t>
            </a:r>
            <a:endParaRPr lang="it-CH"/>
          </a:p>
        </p:txBody>
      </p:sp>
      <p:sp>
        <p:nvSpPr>
          <p:cNvPr id="3" name="Segnaposto contenuto 2">
            <a:extLst>
              <a:ext uri="{FF2B5EF4-FFF2-40B4-BE49-F238E27FC236}">
                <a16:creationId xmlns:a16="http://schemas.microsoft.com/office/drawing/2014/main" id="{D179467E-536C-4C14-842E-C9ED555C165C}"/>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a:extLst>
              <a:ext uri="{FF2B5EF4-FFF2-40B4-BE49-F238E27FC236}">
                <a16:creationId xmlns:a16="http://schemas.microsoft.com/office/drawing/2014/main" id="{D9724866-883B-4F2B-BDD1-E99CC300A876}"/>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5" name="Segnaposto piè di pagina 4">
            <a:extLst>
              <a:ext uri="{FF2B5EF4-FFF2-40B4-BE49-F238E27FC236}">
                <a16:creationId xmlns:a16="http://schemas.microsoft.com/office/drawing/2014/main" id="{10655D54-1A97-412E-91E7-FB7C556EC653}"/>
              </a:ext>
            </a:extLst>
          </p:cNvPr>
          <p:cNvSpPr>
            <a:spLocks noGrp="1"/>
          </p:cNvSpPr>
          <p:nvPr>
            <p:ph type="ftr" sz="quarter" idx="11"/>
          </p:nvPr>
        </p:nvSpPr>
        <p:spPr/>
        <p:txBody>
          <a:bodyPr/>
          <a:lstStyle/>
          <a:p>
            <a:endParaRPr lang="it-CH"/>
          </a:p>
        </p:txBody>
      </p:sp>
      <p:sp>
        <p:nvSpPr>
          <p:cNvPr id="6" name="Segnaposto numero diapositiva 5">
            <a:extLst>
              <a:ext uri="{FF2B5EF4-FFF2-40B4-BE49-F238E27FC236}">
                <a16:creationId xmlns:a16="http://schemas.microsoft.com/office/drawing/2014/main" id="{E916CA8F-34F7-473B-9B4B-6CFC89744267}"/>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3102584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2C73A-861A-4746-9186-4F75FECDA4B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it-CH"/>
          </a:p>
        </p:txBody>
      </p:sp>
      <p:sp>
        <p:nvSpPr>
          <p:cNvPr id="3" name="Segnaposto testo 2">
            <a:extLst>
              <a:ext uri="{FF2B5EF4-FFF2-40B4-BE49-F238E27FC236}">
                <a16:creationId xmlns:a16="http://schemas.microsoft.com/office/drawing/2014/main" id="{E008A387-CC7C-48C6-A0C4-68374C0F14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5BEEC3C7-F157-4D13-9DC7-FCC1AEB5C312}"/>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5" name="Segnaposto piè di pagina 4">
            <a:extLst>
              <a:ext uri="{FF2B5EF4-FFF2-40B4-BE49-F238E27FC236}">
                <a16:creationId xmlns:a16="http://schemas.microsoft.com/office/drawing/2014/main" id="{55E9BBC7-FAE2-4FCA-992A-9E2F06D01E84}"/>
              </a:ext>
            </a:extLst>
          </p:cNvPr>
          <p:cNvSpPr>
            <a:spLocks noGrp="1"/>
          </p:cNvSpPr>
          <p:nvPr>
            <p:ph type="ftr" sz="quarter" idx="11"/>
          </p:nvPr>
        </p:nvSpPr>
        <p:spPr/>
        <p:txBody>
          <a:bodyPr/>
          <a:lstStyle/>
          <a:p>
            <a:endParaRPr lang="it-CH"/>
          </a:p>
        </p:txBody>
      </p:sp>
      <p:sp>
        <p:nvSpPr>
          <p:cNvPr id="6" name="Segnaposto numero diapositiva 5">
            <a:extLst>
              <a:ext uri="{FF2B5EF4-FFF2-40B4-BE49-F238E27FC236}">
                <a16:creationId xmlns:a16="http://schemas.microsoft.com/office/drawing/2014/main" id="{47F9D144-CDA9-444A-8487-26BE9A837EA4}"/>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379753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0A4A6C-C892-4622-943B-49D77323033D}"/>
              </a:ext>
            </a:extLst>
          </p:cNvPr>
          <p:cNvSpPr>
            <a:spLocks noGrp="1"/>
          </p:cNvSpPr>
          <p:nvPr>
            <p:ph type="title"/>
          </p:nvPr>
        </p:nvSpPr>
        <p:spPr/>
        <p:txBody>
          <a:bodyPr/>
          <a:lstStyle/>
          <a:p>
            <a:r>
              <a:rPr lang="it-IT"/>
              <a:t>Fare clic per modificare lo stile del titolo dello schema</a:t>
            </a:r>
            <a:endParaRPr lang="it-CH"/>
          </a:p>
        </p:txBody>
      </p:sp>
      <p:sp>
        <p:nvSpPr>
          <p:cNvPr id="3" name="Segnaposto contenuto 2">
            <a:extLst>
              <a:ext uri="{FF2B5EF4-FFF2-40B4-BE49-F238E27FC236}">
                <a16:creationId xmlns:a16="http://schemas.microsoft.com/office/drawing/2014/main" id="{3A4E7AEE-8ECC-401D-89C2-3FD30E0CC68D}"/>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contenuto 3">
            <a:extLst>
              <a:ext uri="{FF2B5EF4-FFF2-40B4-BE49-F238E27FC236}">
                <a16:creationId xmlns:a16="http://schemas.microsoft.com/office/drawing/2014/main" id="{CE00B5BE-E82C-439F-A6AD-A4C704B6F43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5" name="Segnaposto data 4">
            <a:extLst>
              <a:ext uri="{FF2B5EF4-FFF2-40B4-BE49-F238E27FC236}">
                <a16:creationId xmlns:a16="http://schemas.microsoft.com/office/drawing/2014/main" id="{F4E46100-F464-4B78-9611-CF94AF6A07E9}"/>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6" name="Segnaposto piè di pagina 5">
            <a:extLst>
              <a:ext uri="{FF2B5EF4-FFF2-40B4-BE49-F238E27FC236}">
                <a16:creationId xmlns:a16="http://schemas.microsoft.com/office/drawing/2014/main" id="{092DF119-6BCD-4363-AB1B-72BE0ACA50CB}"/>
              </a:ext>
            </a:extLst>
          </p:cNvPr>
          <p:cNvSpPr>
            <a:spLocks noGrp="1"/>
          </p:cNvSpPr>
          <p:nvPr>
            <p:ph type="ftr" sz="quarter" idx="11"/>
          </p:nvPr>
        </p:nvSpPr>
        <p:spPr/>
        <p:txBody>
          <a:bodyPr/>
          <a:lstStyle/>
          <a:p>
            <a:endParaRPr lang="it-CH"/>
          </a:p>
        </p:txBody>
      </p:sp>
      <p:sp>
        <p:nvSpPr>
          <p:cNvPr id="7" name="Segnaposto numero diapositiva 6">
            <a:extLst>
              <a:ext uri="{FF2B5EF4-FFF2-40B4-BE49-F238E27FC236}">
                <a16:creationId xmlns:a16="http://schemas.microsoft.com/office/drawing/2014/main" id="{ABD5BBEA-757A-4004-BB7D-3137ACD51265}"/>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4117306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29ED2D-4563-4CB0-89AC-5A3FC5FFD771}"/>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it-CH"/>
          </a:p>
        </p:txBody>
      </p:sp>
      <p:sp>
        <p:nvSpPr>
          <p:cNvPr id="3" name="Segnaposto testo 2">
            <a:extLst>
              <a:ext uri="{FF2B5EF4-FFF2-40B4-BE49-F238E27FC236}">
                <a16:creationId xmlns:a16="http://schemas.microsoft.com/office/drawing/2014/main" id="{4A41ADCF-4772-4030-BEFB-A7C9B21459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CE1571D1-4CD4-43F7-9AAE-F363C50FBD8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5" name="Segnaposto testo 4">
            <a:extLst>
              <a:ext uri="{FF2B5EF4-FFF2-40B4-BE49-F238E27FC236}">
                <a16:creationId xmlns:a16="http://schemas.microsoft.com/office/drawing/2014/main" id="{CD4475BF-18E4-430C-B4D4-AFF19D69CA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7ACAB55-F218-4BF1-92FF-CCA6D5E60924}"/>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7" name="Segnaposto data 6">
            <a:extLst>
              <a:ext uri="{FF2B5EF4-FFF2-40B4-BE49-F238E27FC236}">
                <a16:creationId xmlns:a16="http://schemas.microsoft.com/office/drawing/2014/main" id="{8FFA5F11-ED2A-444F-89C2-C6E958C8AD3D}"/>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8" name="Segnaposto piè di pagina 7">
            <a:extLst>
              <a:ext uri="{FF2B5EF4-FFF2-40B4-BE49-F238E27FC236}">
                <a16:creationId xmlns:a16="http://schemas.microsoft.com/office/drawing/2014/main" id="{98912B70-5591-45CC-B3BD-648EBC8BE7C8}"/>
              </a:ext>
            </a:extLst>
          </p:cNvPr>
          <p:cNvSpPr>
            <a:spLocks noGrp="1"/>
          </p:cNvSpPr>
          <p:nvPr>
            <p:ph type="ftr" sz="quarter" idx="11"/>
          </p:nvPr>
        </p:nvSpPr>
        <p:spPr/>
        <p:txBody>
          <a:bodyPr/>
          <a:lstStyle/>
          <a:p>
            <a:endParaRPr lang="it-CH"/>
          </a:p>
        </p:txBody>
      </p:sp>
      <p:sp>
        <p:nvSpPr>
          <p:cNvPr id="9" name="Segnaposto numero diapositiva 8">
            <a:extLst>
              <a:ext uri="{FF2B5EF4-FFF2-40B4-BE49-F238E27FC236}">
                <a16:creationId xmlns:a16="http://schemas.microsoft.com/office/drawing/2014/main" id="{4018B05C-0A7E-4350-8309-3F64C6401DB1}"/>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3151519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B522B4-2BD6-4233-9DE1-4F11E9151CC0}"/>
              </a:ext>
            </a:extLst>
          </p:cNvPr>
          <p:cNvSpPr>
            <a:spLocks noGrp="1"/>
          </p:cNvSpPr>
          <p:nvPr>
            <p:ph type="title"/>
          </p:nvPr>
        </p:nvSpPr>
        <p:spPr/>
        <p:txBody>
          <a:bodyPr/>
          <a:lstStyle/>
          <a:p>
            <a:r>
              <a:rPr lang="it-IT"/>
              <a:t>Fare clic per modificare lo stile del titolo dello schema</a:t>
            </a:r>
            <a:endParaRPr lang="it-CH"/>
          </a:p>
        </p:txBody>
      </p:sp>
      <p:sp>
        <p:nvSpPr>
          <p:cNvPr id="3" name="Segnaposto data 2">
            <a:extLst>
              <a:ext uri="{FF2B5EF4-FFF2-40B4-BE49-F238E27FC236}">
                <a16:creationId xmlns:a16="http://schemas.microsoft.com/office/drawing/2014/main" id="{CC481B90-2F2F-4B37-8035-0FF2FD303378}"/>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4" name="Segnaposto piè di pagina 3">
            <a:extLst>
              <a:ext uri="{FF2B5EF4-FFF2-40B4-BE49-F238E27FC236}">
                <a16:creationId xmlns:a16="http://schemas.microsoft.com/office/drawing/2014/main" id="{0B82E762-FB82-4291-9A9F-72B783E0D7C6}"/>
              </a:ext>
            </a:extLst>
          </p:cNvPr>
          <p:cNvSpPr>
            <a:spLocks noGrp="1"/>
          </p:cNvSpPr>
          <p:nvPr>
            <p:ph type="ftr" sz="quarter" idx="11"/>
          </p:nvPr>
        </p:nvSpPr>
        <p:spPr/>
        <p:txBody>
          <a:bodyPr/>
          <a:lstStyle/>
          <a:p>
            <a:endParaRPr lang="it-CH"/>
          </a:p>
        </p:txBody>
      </p:sp>
      <p:sp>
        <p:nvSpPr>
          <p:cNvPr id="5" name="Segnaposto numero diapositiva 4">
            <a:extLst>
              <a:ext uri="{FF2B5EF4-FFF2-40B4-BE49-F238E27FC236}">
                <a16:creationId xmlns:a16="http://schemas.microsoft.com/office/drawing/2014/main" id="{7428342C-603B-4918-A3EC-BFE9B1A836AE}"/>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155469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3645E44-3D9F-48E7-ABDA-F6C79E84E569}"/>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3" name="Segnaposto piè di pagina 2">
            <a:extLst>
              <a:ext uri="{FF2B5EF4-FFF2-40B4-BE49-F238E27FC236}">
                <a16:creationId xmlns:a16="http://schemas.microsoft.com/office/drawing/2014/main" id="{2C23B2E6-26A6-4B8E-A91C-1A8310DFD130}"/>
              </a:ext>
            </a:extLst>
          </p:cNvPr>
          <p:cNvSpPr>
            <a:spLocks noGrp="1"/>
          </p:cNvSpPr>
          <p:nvPr>
            <p:ph type="ftr" sz="quarter" idx="11"/>
          </p:nvPr>
        </p:nvSpPr>
        <p:spPr/>
        <p:txBody>
          <a:bodyPr/>
          <a:lstStyle/>
          <a:p>
            <a:endParaRPr lang="it-CH"/>
          </a:p>
        </p:txBody>
      </p:sp>
      <p:sp>
        <p:nvSpPr>
          <p:cNvPr id="4" name="Segnaposto numero diapositiva 3">
            <a:extLst>
              <a:ext uri="{FF2B5EF4-FFF2-40B4-BE49-F238E27FC236}">
                <a16:creationId xmlns:a16="http://schemas.microsoft.com/office/drawing/2014/main" id="{9EDA786C-F0C1-48BE-A6CA-9C722AC43FFD}"/>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173333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E32F14-F4E5-4B1D-B82B-6A9B5B15964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it-CH"/>
          </a:p>
        </p:txBody>
      </p:sp>
      <p:sp>
        <p:nvSpPr>
          <p:cNvPr id="3" name="Segnaposto contenuto 2">
            <a:extLst>
              <a:ext uri="{FF2B5EF4-FFF2-40B4-BE49-F238E27FC236}">
                <a16:creationId xmlns:a16="http://schemas.microsoft.com/office/drawing/2014/main" id="{91E2991D-73ED-4364-B5A7-9C3ED2BB83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testo 3">
            <a:extLst>
              <a:ext uri="{FF2B5EF4-FFF2-40B4-BE49-F238E27FC236}">
                <a16:creationId xmlns:a16="http://schemas.microsoft.com/office/drawing/2014/main" id="{6B2125B8-5F13-4EB1-B936-C1FE36F18D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12D88F2-10C4-437C-BA44-F49BD21FB4BC}"/>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6" name="Segnaposto piè di pagina 5">
            <a:extLst>
              <a:ext uri="{FF2B5EF4-FFF2-40B4-BE49-F238E27FC236}">
                <a16:creationId xmlns:a16="http://schemas.microsoft.com/office/drawing/2014/main" id="{A11BABA1-79CE-4DBF-922C-1654B53CBEE5}"/>
              </a:ext>
            </a:extLst>
          </p:cNvPr>
          <p:cNvSpPr>
            <a:spLocks noGrp="1"/>
          </p:cNvSpPr>
          <p:nvPr>
            <p:ph type="ftr" sz="quarter" idx="11"/>
          </p:nvPr>
        </p:nvSpPr>
        <p:spPr/>
        <p:txBody>
          <a:bodyPr/>
          <a:lstStyle/>
          <a:p>
            <a:endParaRPr lang="it-CH"/>
          </a:p>
        </p:txBody>
      </p:sp>
      <p:sp>
        <p:nvSpPr>
          <p:cNvPr id="7" name="Segnaposto numero diapositiva 6">
            <a:extLst>
              <a:ext uri="{FF2B5EF4-FFF2-40B4-BE49-F238E27FC236}">
                <a16:creationId xmlns:a16="http://schemas.microsoft.com/office/drawing/2014/main" id="{4DB4B284-B9AA-4B5E-A5AB-B3996C36363A}"/>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224079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6B2AFD-3100-442F-A0B5-9ACC06934CB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it-CH"/>
          </a:p>
        </p:txBody>
      </p:sp>
      <p:sp>
        <p:nvSpPr>
          <p:cNvPr id="3" name="Segnaposto immagine 2">
            <a:extLst>
              <a:ext uri="{FF2B5EF4-FFF2-40B4-BE49-F238E27FC236}">
                <a16:creationId xmlns:a16="http://schemas.microsoft.com/office/drawing/2014/main" id="{4F77CCCB-BC79-4ACD-A2F4-A5A908E347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CH"/>
          </a:p>
        </p:txBody>
      </p:sp>
      <p:sp>
        <p:nvSpPr>
          <p:cNvPr id="4" name="Segnaposto testo 3">
            <a:extLst>
              <a:ext uri="{FF2B5EF4-FFF2-40B4-BE49-F238E27FC236}">
                <a16:creationId xmlns:a16="http://schemas.microsoft.com/office/drawing/2014/main" id="{0F9A7A22-427F-4934-A207-8DF71D2A51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7A29D91-BC30-4527-B058-86B31C2E024F}"/>
              </a:ext>
            </a:extLst>
          </p:cNvPr>
          <p:cNvSpPr>
            <a:spLocks noGrp="1"/>
          </p:cNvSpPr>
          <p:nvPr>
            <p:ph type="dt" sz="half" idx="10"/>
          </p:nvPr>
        </p:nvSpPr>
        <p:spPr/>
        <p:txBody>
          <a:bodyPr/>
          <a:lstStyle/>
          <a:p>
            <a:fld id="{17328E6A-57A8-48F9-8DA0-7BBEC6C8B3CF}" type="datetimeFigureOut">
              <a:rPr lang="it-CH" smtClean="0"/>
              <a:t>09.10.2023</a:t>
            </a:fld>
            <a:endParaRPr lang="it-CH"/>
          </a:p>
        </p:txBody>
      </p:sp>
      <p:sp>
        <p:nvSpPr>
          <p:cNvPr id="6" name="Segnaposto piè di pagina 5">
            <a:extLst>
              <a:ext uri="{FF2B5EF4-FFF2-40B4-BE49-F238E27FC236}">
                <a16:creationId xmlns:a16="http://schemas.microsoft.com/office/drawing/2014/main" id="{2A3761CB-E82D-4905-A800-3AAFD30C8264}"/>
              </a:ext>
            </a:extLst>
          </p:cNvPr>
          <p:cNvSpPr>
            <a:spLocks noGrp="1"/>
          </p:cNvSpPr>
          <p:nvPr>
            <p:ph type="ftr" sz="quarter" idx="11"/>
          </p:nvPr>
        </p:nvSpPr>
        <p:spPr/>
        <p:txBody>
          <a:bodyPr/>
          <a:lstStyle/>
          <a:p>
            <a:endParaRPr lang="it-CH"/>
          </a:p>
        </p:txBody>
      </p:sp>
      <p:sp>
        <p:nvSpPr>
          <p:cNvPr id="7" name="Segnaposto numero diapositiva 6">
            <a:extLst>
              <a:ext uri="{FF2B5EF4-FFF2-40B4-BE49-F238E27FC236}">
                <a16:creationId xmlns:a16="http://schemas.microsoft.com/office/drawing/2014/main" id="{39070F12-24F8-49CB-9201-555317BD65FC}"/>
              </a:ext>
            </a:extLst>
          </p:cNvPr>
          <p:cNvSpPr>
            <a:spLocks noGrp="1"/>
          </p:cNvSpPr>
          <p:nvPr>
            <p:ph type="sldNum" sz="quarter" idx="12"/>
          </p:nvPr>
        </p:nvSpPr>
        <p:spPr/>
        <p:txBody>
          <a:bodyPr/>
          <a:lstStyle/>
          <a:p>
            <a:fld id="{4451BF91-7B38-44FE-BA57-DF31C6ECA3CA}" type="slidenum">
              <a:rPr lang="it-CH" smtClean="0"/>
              <a:t>‹N›</a:t>
            </a:fld>
            <a:endParaRPr lang="it-CH"/>
          </a:p>
        </p:txBody>
      </p:sp>
    </p:spTree>
    <p:extLst>
      <p:ext uri="{BB962C8B-B14F-4D97-AF65-F5344CB8AC3E}">
        <p14:creationId xmlns:p14="http://schemas.microsoft.com/office/powerpoint/2010/main" val="42288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5263831-C027-49A2-979F-4774A5855D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it-CH"/>
          </a:p>
        </p:txBody>
      </p:sp>
      <p:sp>
        <p:nvSpPr>
          <p:cNvPr id="3" name="Segnaposto testo 2">
            <a:extLst>
              <a:ext uri="{FF2B5EF4-FFF2-40B4-BE49-F238E27FC236}">
                <a16:creationId xmlns:a16="http://schemas.microsoft.com/office/drawing/2014/main" id="{FD2A4415-71B6-4618-93BF-D14ABA0CDB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a:extLst>
              <a:ext uri="{FF2B5EF4-FFF2-40B4-BE49-F238E27FC236}">
                <a16:creationId xmlns:a16="http://schemas.microsoft.com/office/drawing/2014/main" id="{BE78D0FC-45A9-4A59-ABAE-352304758D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28E6A-57A8-48F9-8DA0-7BBEC6C8B3CF}" type="datetimeFigureOut">
              <a:rPr lang="it-CH" smtClean="0"/>
              <a:t>09.10.2023</a:t>
            </a:fld>
            <a:endParaRPr lang="it-CH"/>
          </a:p>
        </p:txBody>
      </p:sp>
      <p:sp>
        <p:nvSpPr>
          <p:cNvPr id="5" name="Segnaposto piè di pagina 4">
            <a:extLst>
              <a:ext uri="{FF2B5EF4-FFF2-40B4-BE49-F238E27FC236}">
                <a16:creationId xmlns:a16="http://schemas.microsoft.com/office/drawing/2014/main" id="{612B1C8D-D6BB-4D77-B5C0-DF9C40DEE1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CH"/>
          </a:p>
        </p:txBody>
      </p:sp>
      <p:sp>
        <p:nvSpPr>
          <p:cNvPr id="6" name="Segnaposto numero diapositiva 5">
            <a:extLst>
              <a:ext uri="{FF2B5EF4-FFF2-40B4-BE49-F238E27FC236}">
                <a16:creationId xmlns:a16="http://schemas.microsoft.com/office/drawing/2014/main" id="{2778B641-D6AE-454F-94C8-A54B8ABBF5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51BF91-7B38-44FE-BA57-DF31C6ECA3CA}" type="slidenum">
              <a:rPr lang="it-CH" smtClean="0"/>
              <a:t>‹N›</a:t>
            </a:fld>
            <a:endParaRPr lang="it-CH"/>
          </a:p>
        </p:txBody>
      </p:sp>
    </p:spTree>
    <p:extLst>
      <p:ext uri="{BB962C8B-B14F-4D97-AF65-F5344CB8AC3E}">
        <p14:creationId xmlns:p14="http://schemas.microsoft.com/office/powerpoint/2010/main" val="3885961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sp>
        <p:nvSpPr>
          <p:cNvPr id="6" name="Titolo 1">
            <a:extLst>
              <a:ext uri="{FF2B5EF4-FFF2-40B4-BE49-F238E27FC236}">
                <a16:creationId xmlns:a16="http://schemas.microsoft.com/office/drawing/2014/main" id="{449A3422-B386-4B81-94F6-AD910F1FCC8D}"/>
              </a:ext>
            </a:extLst>
          </p:cNvPr>
          <p:cNvSpPr txBox="1">
            <a:spLocks/>
          </p:cNvSpPr>
          <p:nvPr/>
        </p:nvSpPr>
        <p:spPr>
          <a:xfrm>
            <a:off x="3251689" y="801235"/>
            <a:ext cx="4967169" cy="159250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t-CH" sz="9600" b="1" dirty="0">
                <a:solidFill>
                  <a:schemeClr val="bg1">
                    <a:lumMod val="95000"/>
                  </a:schemeClr>
                </a:solidFill>
                <a:latin typeface="Arial" panose="020B0604020202020204" pitchFamily="34" charset="0"/>
                <a:cs typeface="Arial" panose="020B0604020202020204" pitchFamily="34" charset="0"/>
              </a:rPr>
              <a:t>TEST 3</a:t>
            </a:r>
          </a:p>
        </p:txBody>
      </p:sp>
      <p:sp>
        <p:nvSpPr>
          <p:cNvPr id="3" name="Rettangolo 2">
            <a:extLst>
              <a:ext uri="{FF2B5EF4-FFF2-40B4-BE49-F238E27FC236}">
                <a16:creationId xmlns:a16="http://schemas.microsoft.com/office/drawing/2014/main" id="{0DC23D43-4E7B-4F60-B66A-0490B4F26BCC}"/>
              </a:ext>
            </a:extLst>
          </p:cNvPr>
          <p:cNvSpPr/>
          <p:nvPr/>
        </p:nvSpPr>
        <p:spPr>
          <a:xfrm>
            <a:off x="507091" y="2178770"/>
            <a:ext cx="11177817" cy="646331"/>
          </a:xfrm>
          <a:prstGeom prst="rect">
            <a:avLst/>
          </a:prstGeom>
        </p:spPr>
        <p:txBody>
          <a:bodyPr wrap="square">
            <a:spAutoFit/>
          </a:bodyPr>
          <a:lstStyle/>
          <a:p>
            <a:pPr lvl="0" algn="ctr" hangingPunct="0">
              <a:defRPr sz="1800" b="0" i="0" u="none" strike="noStrike" kern="0" cap="none" spc="0" baseline="0">
                <a:solidFill>
                  <a:srgbClr val="000000"/>
                </a:solidFill>
                <a:uFillTx/>
              </a:defRPr>
            </a:pPr>
            <a:r>
              <a:rPr lang="it-CH" b="1" kern="0" dirty="0">
                <a:solidFill>
                  <a:schemeClr val="bg1"/>
                </a:solidFill>
                <a:latin typeface="Albany" pitchFamily="34"/>
              </a:rPr>
              <a:t>VISUALIZZA QUESTO TEST COME PRESENTAZIONE; IN QUESTO MODO VERRANNO PALESATE LE RISPOSTE UNA AD UNA</a:t>
            </a:r>
          </a:p>
        </p:txBody>
      </p:sp>
    </p:spTree>
    <p:extLst>
      <p:ext uri="{BB962C8B-B14F-4D97-AF65-F5344CB8AC3E}">
        <p14:creationId xmlns:p14="http://schemas.microsoft.com/office/powerpoint/2010/main" val="2254306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43417367-E56F-4F4A-BF2F-7F1969CA9E94}"/>
              </a:ext>
            </a:extLst>
          </p:cNvPr>
          <p:cNvGraphicFramePr>
            <a:graphicFrameLocks noGrp="1"/>
          </p:cNvGraphicFramePr>
          <p:nvPr>
            <p:extLst>
              <p:ext uri="{D42A27DB-BD31-4B8C-83A1-F6EECF244321}">
                <p14:modId xmlns:p14="http://schemas.microsoft.com/office/powerpoint/2010/main" val="977133743"/>
              </p:ext>
            </p:extLst>
          </p:nvPr>
        </p:nvGraphicFramePr>
        <p:xfrm>
          <a:off x="0" y="541177"/>
          <a:ext cx="12192000" cy="6316818"/>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480103917"/>
                    </a:ext>
                  </a:extLst>
                </a:gridCol>
                <a:gridCol w="6381344">
                  <a:extLst>
                    <a:ext uri="{9D8B030D-6E8A-4147-A177-3AD203B41FA5}">
                      <a16:colId xmlns:a16="http://schemas.microsoft.com/office/drawing/2014/main" val="3935691765"/>
                    </a:ext>
                  </a:extLst>
                </a:gridCol>
              </a:tblGrid>
              <a:tr h="403115">
                <a:tc>
                  <a:txBody>
                    <a:bodyPr/>
                    <a:lstStyle/>
                    <a:p>
                      <a:pPr algn="l" fontAlgn="b"/>
                      <a:r>
                        <a:rPr lang="it-CH" sz="1400" u="none" strike="noStrike" dirty="0">
                          <a:effectLst/>
                        </a:rPr>
                        <a:t>Quale è il guadagno assicurato massimo LAINF annuo 2023?</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148'200.--</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62158456"/>
                  </a:ext>
                </a:extLst>
              </a:tr>
              <a:tr h="403115">
                <a:tc>
                  <a:txBody>
                    <a:bodyPr/>
                    <a:lstStyle/>
                    <a:p>
                      <a:pPr algn="l" fontAlgn="b"/>
                      <a:r>
                        <a:rPr lang="it-CH" sz="1400" u="none" strike="noStrike" dirty="0">
                          <a:effectLst/>
                        </a:rPr>
                        <a:t>Quale è il guadagno assicurato massimo LAINF giornaliero?</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406.--</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40619875"/>
                  </a:ext>
                </a:extLst>
              </a:tr>
              <a:tr h="403115">
                <a:tc>
                  <a:txBody>
                    <a:bodyPr/>
                    <a:lstStyle/>
                    <a:p>
                      <a:pPr algn="l" fontAlgn="b"/>
                      <a:r>
                        <a:rPr lang="it-CH" sz="1400" u="none" strike="noStrike">
                          <a:effectLst/>
                        </a:rPr>
                        <a:t>Quale la rendita giornaliera massima?</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324.8</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03408628"/>
                  </a:ext>
                </a:extLst>
              </a:tr>
              <a:tr h="729639">
                <a:tc>
                  <a:txBody>
                    <a:bodyPr/>
                    <a:lstStyle/>
                    <a:p>
                      <a:pPr algn="l" fontAlgn="b"/>
                      <a:r>
                        <a:rPr lang="it-CH" sz="1400" u="none" strike="noStrike">
                          <a:effectLst/>
                        </a:rPr>
                        <a:t>Il datore di lavoro è tenuto al versamento dell'80% dello stipendio durante il periodo di attesa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6416292"/>
                  </a:ext>
                </a:extLst>
              </a:tr>
              <a:tr h="729639">
                <a:tc>
                  <a:txBody>
                    <a:bodyPr/>
                    <a:lstStyle/>
                    <a:p>
                      <a:pPr algn="l" fontAlgn="b"/>
                      <a:r>
                        <a:rPr lang="it-CH" sz="1400" u="none" strike="noStrike" dirty="0">
                          <a:effectLst/>
                        </a:rPr>
                        <a:t>Quale è la scala delle rendite per le diverse percentuali di invalidità nel caso di un invalidità retribuita con una rendita LAINF?</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La rendita LAINF corrisponde all'invalidità effettiva.</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60481047"/>
                  </a:ext>
                </a:extLst>
              </a:tr>
              <a:tr h="729639">
                <a:tc>
                  <a:txBody>
                    <a:bodyPr/>
                    <a:lstStyle/>
                    <a:p>
                      <a:pPr algn="l" fontAlgn="b"/>
                      <a:r>
                        <a:rPr lang="it-CH" sz="1400" u="none" strike="noStrike">
                          <a:effectLst/>
                        </a:rPr>
                        <a:t>Quale è la lista di priorità nel pagamento nel caso di invalidità tra LAINF, AI, LPP, e con quali % massime versate del reddito assicurato?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99123088"/>
                  </a:ext>
                </a:extLst>
              </a:tr>
              <a:tr h="729639">
                <a:tc>
                  <a:txBody>
                    <a:bodyPr/>
                    <a:lstStyle/>
                    <a:p>
                      <a:pPr algn="l" fontAlgn="b"/>
                      <a:r>
                        <a:rPr lang="it-CH" sz="1400" u="none" strike="noStrike">
                          <a:effectLst/>
                        </a:rPr>
                        <a:t>Quando un ivalido è definito un "grande invalido"?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Quando ha bisogno in modo permanente dell'aiuto di terzi per compiere gli atti ordinari della vita</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91876795"/>
                  </a:ext>
                </a:extLst>
              </a:tr>
              <a:tr h="729639">
                <a:tc>
                  <a:txBody>
                    <a:bodyPr/>
                    <a:lstStyle/>
                    <a:p>
                      <a:pPr algn="l" fontAlgn="b"/>
                      <a:r>
                        <a:rPr lang="it-CH" sz="1400" u="none" strike="noStrike">
                          <a:effectLst/>
                        </a:rPr>
                        <a:t>A quanto ammonta l'assegno per grandi invalidi LAINF per un grande invalido di grado elevato?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il sestuplo del guadagno giornaliero massimo assicurato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10518972"/>
                  </a:ext>
                </a:extLst>
              </a:tr>
              <a:tr h="729639">
                <a:tc>
                  <a:txBody>
                    <a:bodyPr/>
                    <a:lstStyle/>
                    <a:p>
                      <a:pPr algn="l" fontAlgn="b"/>
                      <a:r>
                        <a:rPr lang="it-CH" sz="1400" u="none" strike="noStrike">
                          <a:effectLst/>
                        </a:rPr>
                        <a:t>A quanto ammonta l'assegno per grandi invalidi LAINF per un grande invalido di grado medio?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il quadruplo del guadagno giornaliero massimo assicurato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14678661"/>
                  </a:ext>
                </a:extLst>
              </a:tr>
              <a:tr h="729639">
                <a:tc>
                  <a:txBody>
                    <a:bodyPr/>
                    <a:lstStyle/>
                    <a:p>
                      <a:pPr algn="l" fontAlgn="b"/>
                      <a:r>
                        <a:rPr lang="it-CH" sz="1400" u="none" strike="noStrike">
                          <a:effectLst/>
                        </a:rPr>
                        <a:t>A quanto ammonta l'assegno per grandi invalidi LAINF per un grande invalido di grado esiguo?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il doppio del guadagno giornaliero massimo assicurato</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1159807"/>
                  </a:ext>
                </a:extLst>
              </a:tr>
            </a:tbl>
          </a:graphicData>
        </a:graphic>
      </p:graphicFrame>
      <p:sp>
        <p:nvSpPr>
          <p:cNvPr id="4" name="Rettangolo 3">
            <a:extLst>
              <a:ext uri="{FF2B5EF4-FFF2-40B4-BE49-F238E27FC236}">
                <a16:creationId xmlns:a16="http://schemas.microsoft.com/office/drawing/2014/main" id="{27FC87D3-748F-49FF-AA22-D77A16210FBC}"/>
              </a:ext>
            </a:extLst>
          </p:cNvPr>
          <p:cNvSpPr/>
          <p:nvPr/>
        </p:nvSpPr>
        <p:spPr>
          <a:xfrm>
            <a:off x="5813569" y="551213"/>
            <a:ext cx="6378429" cy="356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7A06FEDA-B7C2-478A-B5FB-14B7C3C58443}"/>
              </a:ext>
            </a:extLst>
          </p:cNvPr>
          <p:cNvSpPr/>
          <p:nvPr/>
        </p:nvSpPr>
        <p:spPr>
          <a:xfrm>
            <a:off x="5813568" y="919697"/>
            <a:ext cx="6378429" cy="454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ABEA35E8-BC6D-4420-A119-C28598B8D826}"/>
              </a:ext>
            </a:extLst>
          </p:cNvPr>
          <p:cNvSpPr/>
          <p:nvPr/>
        </p:nvSpPr>
        <p:spPr>
          <a:xfrm>
            <a:off x="5813571" y="1366801"/>
            <a:ext cx="6378429" cy="374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7" name="Rettangolo 6">
            <a:extLst>
              <a:ext uri="{FF2B5EF4-FFF2-40B4-BE49-F238E27FC236}">
                <a16:creationId xmlns:a16="http://schemas.microsoft.com/office/drawing/2014/main" id="{9FD949FF-16F5-4E8A-B656-616FF2DA8BD2}"/>
              </a:ext>
            </a:extLst>
          </p:cNvPr>
          <p:cNvSpPr/>
          <p:nvPr/>
        </p:nvSpPr>
        <p:spPr>
          <a:xfrm>
            <a:off x="5813571" y="1753104"/>
            <a:ext cx="6378429" cy="728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E4FACB50-B3A3-463A-8FA1-0FAD28C156DE}"/>
              </a:ext>
            </a:extLst>
          </p:cNvPr>
          <p:cNvSpPr/>
          <p:nvPr/>
        </p:nvSpPr>
        <p:spPr>
          <a:xfrm>
            <a:off x="5813571" y="2481769"/>
            <a:ext cx="6378429" cy="728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076B42C6-E6F5-4303-A237-FE2560EDAB22}"/>
              </a:ext>
            </a:extLst>
          </p:cNvPr>
          <p:cNvSpPr/>
          <p:nvPr/>
        </p:nvSpPr>
        <p:spPr>
          <a:xfrm>
            <a:off x="5813571" y="3230270"/>
            <a:ext cx="6378429" cy="7088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43119187-56AF-418E-BFED-21A48AF46D27}"/>
              </a:ext>
            </a:extLst>
          </p:cNvPr>
          <p:cNvSpPr/>
          <p:nvPr/>
        </p:nvSpPr>
        <p:spPr>
          <a:xfrm>
            <a:off x="5813571" y="3939100"/>
            <a:ext cx="6378429" cy="7088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8A2B845D-B3B3-4640-88D3-AD1BF0509ED3}"/>
              </a:ext>
            </a:extLst>
          </p:cNvPr>
          <p:cNvSpPr/>
          <p:nvPr/>
        </p:nvSpPr>
        <p:spPr>
          <a:xfrm>
            <a:off x="5813571" y="4647930"/>
            <a:ext cx="6378429" cy="7831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0B6B4F6A-DA48-44B1-8D43-8F8689C00A2E}"/>
              </a:ext>
            </a:extLst>
          </p:cNvPr>
          <p:cNvSpPr/>
          <p:nvPr/>
        </p:nvSpPr>
        <p:spPr>
          <a:xfrm>
            <a:off x="5813571" y="5431066"/>
            <a:ext cx="6378429" cy="7088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AB3C4D57-68C6-48A1-91F9-3C477595833B}"/>
              </a:ext>
            </a:extLst>
          </p:cNvPr>
          <p:cNvSpPr/>
          <p:nvPr/>
        </p:nvSpPr>
        <p:spPr>
          <a:xfrm>
            <a:off x="5813571" y="6139895"/>
            <a:ext cx="6378429" cy="7485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2532745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B7B174C6-6572-44E9-9D28-48FB3D02AD17}"/>
              </a:ext>
            </a:extLst>
          </p:cNvPr>
          <p:cNvGraphicFramePr>
            <a:graphicFrameLocks noGrp="1"/>
          </p:cNvGraphicFramePr>
          <p:nvPr>
            <p:extLst>
              <p:ext uri="{D42A27DB-BD31-4B8C-83A1-F6EECF244321}">
                <p14:modId xmlns:p14="http://schemas.microsoft.com/office/powerpoint/2010/main" val="4268745162"/>
              </p:ext>
            </p:extLst>
          </p:nvPr>
        </p:nvGraphicFramePr>
        <p:xfrm>
          <a:off x="0" y="629173"/>
          <a:ext cx="12192000" cy="6228827"/>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2682444954"/>
                    </a:ext>
                  </a:extLst>
                </a:gridCol>
                <a:gridCol w="6381344">
                  <a:extLst>
                    <a:ext uri="{9D8B030D-6E8A-4147-A177-3AD203B41FA5}">
                      <a16:colId xmlns:a16="http://schemas.microsoft.com/office/drawing/2014/main" val="560185643"/>
                    </a:ext>
                  </a:extLst>
                </a:gridCol>
              </a:tblGrid>
              <a:tr h="594003">
                <a:tc>
                  <a:txBody>
                    <a:bodyPr/>
                    <a:lstStyle/>
                    <a:p>
                      <a:pPr algn="l" fontAlgn="b"/>
                      <a:r>
                        <a:rPr lang="it-CH" sz="1400" u="none" strike="noStrike" dirty="0">
                          <a:effectLst/>
                        </a:rPr>
                        <a:t>a quali condizioni e a quale titolo viene concessa un'indennità per menomazione dell'integrità?</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In caso di menomazione importante e durevole, quale riparazione morale del danno fisico o psichico subito.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42176833"/>
                  </a:ext>
                </a:extLst>
              </a:tr>
              <a:tr h="594003">
                <a:tc>
                  <a:txBody>
                    <a:bodyPr/>
                    <a:lstStyle/>
                    <a:p>
                      <a:pPr algn="l" fontAlgn="b"/>
                      <a:r>
                        <a:rPr lang="it-CH" sz="1400" u="none" strike="noStrike">
                          <a:effectLst/>
                        </a:rPr>
                        <a:t>a quanto corrisponde la menomazione dell'integrità incaso di perdita di un dito?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0.2</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37348523"/>
                  </a:ext>
                </a:extLst>
              </a:tr>
              <a:tr h="594003">
                <a:tc>
                  <a:txBody>
                    <a:bodyPr/>
                    <a:lstStyle/>
                    <a:p>
                      <a:pPr algn="l" fontAlgn="b"/>
                      <a:r>
                        <a:rPr lang="it-CH" sz="1400" u="none" strike="noStrike">
                          <a:effectLst/>
                        </a:rPr>
                        <a:t>a quanto corrisponde la menomazione dell'integrità incaso di perdita di una mano?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0.4</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65208023"/>
                  </a:ext>
                </a:extLst>
              </a:tr>
              <a:tr h="594003">
                <a:tc>
                  <a:txBody>
                    <a:bodyPr/>
                    <a:lstStyle/>
                    <a:p>
                      <a:pPr algn="l" fontAlgn="b"/>
                      <a:r>
                        <a:rPr lang="it-CH" sz="1400" u="none" strike="noStrike">
                          <a:effectLst/>
                        </a:rPr>
                        <a:t>a quanto corrisponde la menomazione dell'integrità incaso di perdita dell'acquità visiva di un occhio?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0.3</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87625070"/>
                  </a:ext>
                </a:extLst>
              </a:tr>
              <a:tr h="594003">
                <a:tc>
                  <a:txBody>
                    <a:bodyPr/>
                    <a:lstStyle/>
                    <a:p>
                      <a:pPr algn="l" fontAlgn="b"/>
                      <a:r>
                        <a:rPr lang="it-CH" sz="1400" u="none" strike="noStrike">
                          <a:effectLst/>
                        </a:rPr>
                        <a:t>a quanto corrisponde la menomazione dell'integrità incaso di gravi alterazioni del viso?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0.5</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67191295"/>
                  </a:ext>
                </a:extLst>
              </a:tr>
              <a:tr h="594003">
                <a:tc>
                  <a:txBody>
                    <a:bodyPr/>
                    <a:lstStyle/>
                    <a:p>
                      <a:pPr algn="l" fontAlgn="b"/>
                      <a:r>
                        <a:rPr lang="it-CH" sz="1400" u="none" strike="noStrike">
                          <a:effectLst/>
                        </a:rPr>
                        <a:t>A quanto ammonta la rendita per vedovi/vedove LAINF, in % al salario assicurato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0.4</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95564028"/>
                  </a:ext>
                </a:extLst>
              </a:tr>
              <a:tr h="594003">
                <a:tc>
                  <a:txBody>
                    <a:bodyPr/>
                    <a:lstStyle/>
                    <a:p>
                      <a:pPr algn="l" fontAlgn="b"/>
                      <a:r>
                        <a:rPr lang="it-CH" sz="1400" u="none" strike="noStrike">
                          <a:effectLst/>
                        </a:rPr>
                        <a:t>a quali condizioni viene concessa la rendita per vedove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se ha figli,  se ha contratto matrimonio e se al momento del decesso ha più di 45 anni, se è invalida in ragione di 2/3</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23220539"/>
                  </a:ext>
                </a:extLst>
              </a:tr>
              <a:tr h="594003">
                <a:tc>
                  <a:txBody>
                    <a:bodyPr/>
                    <a:lstStyle/>
                    <a:p>
                      <a:pPr algn="l" fontAlgn="b"/>
                      <a:r>
                        <a:rPr lang="it-CH" sz="1400" u="none" strike="noStrike">
                          <a:effectLst/>
                        </a:rPr>
                        <a:t>Se non sono soddisfatte le condizioni della domanda precedente, a cosa ha diritto la vedova, e da cosa dipende il proprio diritto?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Ha diritto ad un'indennità in capitale, il cui ammontare dipende dalla durata del matrimonio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74763834"/>
                  </a:ext>
                </a:extLst>
              </a:tr>
              <a:tr h="882800">
                <a:tc>
                  <a:txBody>
                    <a:bodyPr/>
                    <a:lstStyle/>
                    <a:p>
                      <a:pPr algn="l" fontAlgn="b"/>
                      <a:r>
                        <a:rPr lang="it-CH" sz="1400" u="none" strike="noStrike">
                          <a:effectLst/>
                        </a:rPr>
                        <a:t>definisci nel dettaglio i 3 step di diritto indicato nella domanda precedente:</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meno di 1 anno di matrimonio = un importo della rendita per superstiti    /   da 1 a 5 anni di matrimodio = il triplo di una rendita per superstiti    /   oltre 5 anni di matrimonio = il quintuplo di una rendita annua per superstiti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799992"/>
                  </a:ext>
                </a:extLst>
              </a:tr>
              <a:tr h="594003">
                <a:tc>
                  <a:txBody>
                    <a:bodyPr/>
                    <a:lstStyle/>
                    <a:p>
                      <a:pPr algn="l" fontAlgn="b"/>
                      <a:r>
                        <a:rPr lang="it-CH" sz="1400" u="none" strike="noStrike">
                          <a:effectLst/>
                        </a:rPr>
                        <a:t>La convivenza per le rendite Lainf per superstiti, è parificata al matrimonio?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No</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76725450"/>
                  </a:ext>
                </a:extLst>
              </a:tr>
            </a:tbl>
          </a:graphicData>
        </a:graphic>
      </p:graphicFrame>
      <p:sp>
        <p:nvSpPr>
          <p:cNvPr id="4" name="Rettangolo 3">
            <a:extLst>
              <a:ext uri="{FF2B5EF4-FFF2-40B4-BE49-F238E27FC236}">
                <a16:creationId xmlns:a16="http://schemas.microsoft.com/office/drawing/2014/main" id="{96691A9B-4D26-4C8E-8929-88F43482CD4A}"/>
              </a:ext>
            </a:extLst>
          </p:cNvPr>
          <p:cNvSpPr/>
          <p:nvPr/>
        </p:nvSpPr>
        <p:spPr>
          <a:xfrm>
            <a:off x="5813571" y="598777"/>
            <a:ext cx="6378429" cy="6008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5B2F3C78-7A1E-45C2-9547-7D5C6C8706D3}"/>
              </a:ext>
            </a:extLst>
          </p:cNvPr>
          <p:cNvSpPr/>
          <p:nvPr/>
        </p:nvSpPr>
        <p:spPr>
          <a:xfrm>
            <a:off x="5813570" y="1199626"/>
            <a:ext cx="6378429" cy="6008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EFF2C4C0-809F-467E-9992-49629B96E9B2}"/>
              </a:ext>
            </a:extLst>
          </p:cNvPr>
          <p:cNvSpPr/>
          <p:nvPr/>
        </p:nvSpPr>
        <p:spPr>
          <a:xfrm>
            <a:off x="5813571" y="1817056"/>
            <a:ext cx="6378429" cy="5727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ADBF67B5-1023-44A8-9058-2EA886F6E1F4}"/>
              </a:ext>
            </a:extLst>
          </p:cNvPr>
          <p:cNvSpPr/>
          <p:nvPr/>
        </p:nvSpPr>
        <p:spPr>
          <a:xfrm>
            <a:off x="5813571" y="2400188"/>
            <a:ext cx="6378429" cy="6070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23EE2801-8527-40D4-9FDB-7F81198BBF87}"/>
              </a:ext>
            </a:extLst>
          </p:cNvPr>
          <p:cNvSpPr/>
          <p:nvPr/>
        </p:nvSpPr>
        <p:spPr>
          <a:xfrm>
            <a:off x="5813571" y="3007266"/>
            <a:ext cx="6378429" cy="6070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CA6B251D-F432-472F-B388-D7517728B528}"/>
              </a:ext>
            </a:extLst>
          </p:cNvPr>
          <p:cNvSpPr/>
          <p:nvPr/>
        </p:nvSpPr>
        <p:spPr>
          <a:xfrm>
            <a:off x="5813571" y="3630927"/>
            <a:ext cx="6378429" cy="6070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B6D04914-DA5F-4DE8-9CB7-2D0C00C7C639}"/>
              </a:ext>
            </a:extLst>
          </p:cNvPr>
          <p:cNvSpPr/>
          <p:nvPr/>
        </p:nvSpPr>
        <p:spPr>
          <a:xfrm>
            <a:off x="5813571" y="4238006"/>
            <a:ext cx="6378429" cy="526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B5BADD44-99CC-4411-AAD2-F073DB906124}"/>
              </a:ext>
            </a:extLst>
          </p:cNvPr>
          <p:cNvSpPr/>
          <p:nvPr/>
        </p:nvSpPr>
        <p:spPr>
          <a:xfrm>
            <a:off x="5813571" y="4764948"/>
            <a:ext cx="6378429" cy="620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44DC5981-53E9-425F-96C4-8E09B1BB11BD}"/>
              </a:ext>
            </a:extLst>
          </p:cNvPr>
          <p:cNvSpPr/>
          <p:nvPr/>
        </p:nvSpPr>
        <p:spPr>
          <a:xfrm>
            <a:off x="5813571" y="5385732"/>
            <a:ext cx="6378429" cy="8734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29277776-F4E2-4E94-9028-EEC25794AA03}"/>
              </a:ext>
            </a:extLst>
          </p:cNvPr>
          <p:cNvSpPr/>
          <p:nvPr/>
        </p:nvSpPr>
        <p:spPr>
          <a:xfrm>
            <a:off x="5813571" y="6259223"/>
            <a:ext cx="6378429" cy="629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4003467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795E5C24-99EA-48D4-BD9D-54F537C8E7DB}"/>
              </a:ext>
            </a:extLst>
          </p:cNvPr>
          <p:cNvGraphicFramePr>
            <a:graphicFrameLocks noGrp="1"/>
          </p:cNvGraphicFramePr>
          <p:nvPr>
            <p:extLst>
              <p:ext uri="{D42A27DB-BD31-4B8C-83A1-F6EECF244321}">
                <p14:modId xmlns:p14="http://schemas.microsoft.com/office/powerpoint/2010/main" val="2886658993"/>
              </p:ext>
            </p:extLst>
          </p:nvPr>
        </p:nvGraphicFramePr>
        <p:xfrm>
          <a:off x="0" y="541177"/>
          <a:ext cx="12192000" cy="6316818"/>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3887451116"/>
                    </a:ext>
                  </a:extLst>
                </a:gridCol>
                <a:gridCol w="6381344">
                  <a:extLst>
                    <a:ext uri="{9D8B030D-6E8A-4147-A177-3AD203B41FA5}">
                      <a16:colId xmlns:a16="http://schemas.microsoft.com/office/drawing/2014/main" val="927828752"/>
                    </a:ext>
                  </a:extLst>
                </a:gridCol>
              </a:tblGrid>
              <a:tr h="403115">
                <a:tc>
                  <a:txBody>
                    <a:bodyPr/>
                    <a:lstStyle/>
                    <a:p>
                      <a:pPr algn="l" fontAlgn="b"/>
                      <a:r>
                        <a:rPr lang="it-CH" sz="1400" u="none" strike="noStrike" dirty="0">
                          <a:effectLst/>
                        </a:rPr>
                        <a:t>La convivenza per la LPP è parificata al matrimonio?</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73629211"/>
                  </a:ext>
                </a:extLst>
              </a:tr>
              <a:tr h="403115">
                <a:tc>
                  <a:txBody>
                    <a:bodyPr/>
                    <a:lstStyle/>
                    <a:p>
                      <a:pPr algn="l" fontAlgn="b"/>
                      <a:r>
                        <a:rPr lang="it-CH" sz="1400" u="none" strike="noStrike" dirty="0">
                          <a:effectLst/>
                        </a:rPr>
                        <a:t>La convivenza, per l'AVS, è parificata al matrimonio?</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No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52460876"/>
                  </a:ext>
                </a:extLst>
              </a:tr>
              <a:tr h="729639">
                <a:tc>
                  <a:txBody>
                    <a:bodyPr/>
                    <a:lstStyle/>
                    <a:p>
                      <a:pPr algn="l" fontAlgn="b"/>
                      <a:r>
                        <a:rPr lang="it-CH" sz="1400" u="none" strike="noStrike">
                          <a:effectLst/>
                        </a:rPr>
                        <a:t>a quali condizioni viene concessa la rendita per vedovi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deve provvedere ai figli, che possano avanzare anch'essi pretese ad una rendita AINF, è invalido in ragione di 2/3 o più</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10509405"/>
                  </a:ext>
                </a:extLst>
              </a:tr>
              <a:tr h="729639">
                <a:tc>
                  <a:txBody>
                    <a:bodyPr/>
                    <a:lstStyle/>
                    <a:p>
                      <a:pPr algn="l" fontAlgn="b"/>
                      <a:r>
                        <a:rPr lang="it-CH" sz="1400" u="none" strike="noStrike">
                          <a:effectLst/>
                        </a:rPr>
                        <a:t>A quali condizioni un ex coniuge divorziato può avere diritto ad una rendita vedovile LAINF?... E a quanto ammonta la rendita?</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Se il defunto era tenuto al versamento di alimenti. Rendita massima = 20%</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2290791"/>
                  </a:ext>
                </a:extLst>
              </a:tr>
              <a:tr h="403115">
                <a:tc>
                  <a:txBody>
                    <a:bodyPr/>
                    <a:lstStyle/>
                    <a:p>
                      <a:pPr algn="l" fontAlgn="b"/>
                      <a:r>
                        <a:rPr lang="it-CH" sz="1400" u="none" strike="noStrike">
                          <a:effectLst/>
                        </a:rPr>
                        <a:t>A quanto ammonta la rendita orfanile LAINF in % al guadagno assicurato?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0.15</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479899"/>
                  </a:ext>
                </a:extLst>
              </a:tr>
              <a:tr h="729639">
                <a:tc>
                  <a:txBody>
                    <a:bodyPr/>
                    <a:lstStyle/>
                    <a:p>
                      <a:pPr algn="l" fontAlgn="b"/>
                      <a:r>
                        <a:rPr lang="it-CH" sz="1400" u="none" strike="noStrike" dirty="0">
                          <a:effectLst/>
                        </a:rPr>
                        <a:t>A quanto ammonta la rendita orfanile LAINF in % al guadagno assicurato per orfani di entrambe i genitori?</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0.25</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00278051"/>
                  </a:ext>
                </a:extLst>
              </a:tr>
              <a:tr h="729639">
                <a:tc>
                  <a:txBody>
                    <a:bodyPr/>
                    <a:lstStyle/>
                    <a:p>
                      <a:pPr algn="l" fontAlgn="b"/>
                      <a:r>
                        <a:rPr lang="it-CH" sz="1400" u="none" strike="noStrike">
                          <a:effectLst/>
                        </a:rPr>
                        <a:t>A quale tetto massimo vengono ridotte le rendite LAINF di vedomanza (escluso l'ex coniuge) ?</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0.7</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62602789"/>
                  </a:ext>
                </a:extLst>
              </a:tr>
              <a:tr h="729639">
                <a:tc>
                  <a:txBody>
                    <a:bodyPr/>
                    <a:lstStyle/>
                    <a:p>
                      <a:pPr algn="l" fontAlgn="b"/>
                      <a:r>
                        <a:rPr lang="it-CH" sz="1400" u="none" strike="noStrike">
                          <a:effectLst/>
                        </a:rPr>
                        <a:t>A quale tetto massimo vengono ridotte le rendite LAINF di vedomanza (incluso l'ex coniuge) ?</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400" u="none" strike="noStrike">
                          <a:effectLst/>
                        </a:rPr>
                        <a:t>0.9</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27006297"/>
                  </a:ext>
                </a:extLst>
              </a:tr>
              <a:tr h="729639">
                <a:tc>
                  <a:txBody>
                    <a:bodyPr/>
                    <a:lstStyle/>
                    <a:p>
                      <a:pPr algn="l" fontAlgn="b"/>
                      <a:r>
                        <a:rPr lang="it-CH" sz="1400" u="none" strike="noStrike">
                          <a:effectLst/>
                        </a:rPr>
                        <a:t>In caso di diverse concause di sinistri, cosa viene preso interamente a carito dalla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prestazioni sanitarie, assegni per grandi invalidi, indennità giornaliere</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30009903"/>
                  </a:ext>
                </a:extLst>
              </a:tr>
              <a:tr h="729639">
                <a:tc>
                  <a:txBody>
                    <a:bodyPr/>
                    <a:lstStyle/>
                    <a:p>
                      <a:pPr algn="l" fontAlgn="b"/>
                      <a:r>
                        <a:rPr lang="it-CH" sz="1400" u="none" strike="noStrike">
                          <a:effectLst/>
                        </a:rPr>
                        <a:t>In caso di diverse concause di sinistri, cosa è soggetto ad adeguata riduzione dalla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Prestazioni di invalidità, prestazioni per superstiti, indennità di menomazione dell'integrità</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54608540"/>
                  </a:ext>
                </a:extLst>
              </a:tr>
            </a:tbl>
          </a:graphicData>
        </a:graphic>
      </p:graphicFrame>
      <p:sp>
        <p:nvSpPr>
          <p:cNvPr id="4" name="Rettangolo 3">
            <a:extLst>
              <a:ext uri="{FF2B5EF4-FFF2-40B4-BE49-F238E27FC236}">
                <a16:creationId xmlns:a16="http://schemas.microsoft.com/office/drawing/2014/main" id="{C27B21BE-D203-4E40-A78D-309E8DE388EF}"/>
              </a:ext>
            </a:extLst>
          </p:cNvPr>
          <p:cNvSpPr/>
          <p:nvPr/>
        </p:nvSpPr>
        <p:spPr>
          <a:xfrm>
            <a:off x="5813571" y="541177"/>
            <a:ext cx="6378429" cy="356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7EDE8F72-CEEA-4E9B-8E8D-883BFFB00DEE}"/>
              </a:ext>
            </a:extLst>
          </p:cNvPr>
          <p:cNvSpPr/>
          <p:nvPr/>
        </p:nvSpPr>
        <p:spPr>
          <a:xfrm>
            <a:off x="5813570" y="904130"/>
            <a:ext cx="6378429" cy="454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F960DEE3-1273-495A-ABD8-6A2E2D444F0F}"/>
              </a:ext>
            </a:extLst>
          </p:cNvPr>
          <p:cNvSpPr/>
          <p:nvPr/>
        </p:nvSpPr>
        <p:spPr>
          <a:xfrm>
            <a:off x="5813571" y="1378853"/>
            <a:ext cx="6378429" cy="728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9D7475BF-638C-4CFB-A69D-504E467BF65D}"/>
              </a:ext>
            </a:extLst>
          </p:cNvPr>
          <p:cNvSpPr/>
          <p:nvPr/>
        </p:nvSpPr>
        <p:spPr>
          <a:xfrm>
            <a:off x="5813571" y="2127355"/>
            <a:ext cx="6378429" cy="6442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64B3934F-6011-42A4-949F-B68FFB9432E3}"/>
              </a:ext>
            </a:extLst>
          </p:cNvPr>
          <p:cNvSpPr/>
          <p:nvPr/>
        </p:nvSpPr>
        <p:spPr>
          <a:xfrm>
            <a:off x="5813571" y="2791479"/>
            <a:ext cx="6378429" cy="4466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83F8AA22-73E8-4477-9A91-EC3D0B09E805}"/>
              </a:ext>
            </a:extLst>
          </p:cNvPr>
          <p:cNvSpPr/>
          <p:nvPr/>
        </p:nvSpPr>
        <p:spPr>
          <a:xfrm>
            <a:off x="5813571" y="3257987"/>
            <a:ext cx="6378429" cy="6512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85F1C496-D0D5-426E-BB6F-587FDFC7EF44}"/>
              </a:ext>
            </a:extLst>
          </p:cNvPr>
          <p:cNvSpPr/>
          <p:nvPr/>
        </p:nvSpPr>
        <p:spPr>
          <a:xfrm>
            <a:off x="5813571" y="3909271"/>
            <a:ext cx="6378429" cy="780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37ED10B6-AC54-4D7B-B806-ED974D0E0728}"/>
              </a:ext>
            </a:extLst>
          </p:cNvPr>
          <p:cNvSpPr/>
          <p:nvPr/>
        </p:nvSpPr>
        <p:spPr>
          <a:xfrm>
            <a:off x="5813571" y="4688600"/>
            <a:ext cx="6378429" cy="6711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B746BE7F-79B4-4E04-9C92-FD7009128512}"/>
              </a:ext>
            </a:extLst>
          </p:cNvPr>
          <p:cNvSpPr/>
          <p:nvPr/>
        </p:nvSpPr>
        <p:spPr>
          <a:xfrm>
            <a:off x="5813571" y="5359721"/>
            <a:ext cx="6378429" cy="779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20F22DEA-F592-4DFE-A557-5CA425E84D52}"/>
              </a:ext>
            </a:extLst>
          </p:cNvPr>
          <p:cNvSpPr/>
          <p:nvPr/>
        </p:nvSpPr>
        <p:spPr>
          <a:xfrm>
            <a:off x="5813571" y="6139050"/>
            <a:ext cx="6378429" cy="7493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3191805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8FB3624C-CA9A-43A2-B7B7-30D012BC30B9}"/>
              </a:ext>
            </a:extLst>
          </p:cNvPr>
          <p:cNvGraphicFramePr>
            <a:graphicFrameLocks noGrp="1"/>
          </p:cNvGraphicFramePr>
          <p:nvPr>
            <p:extLst>
              <p:ext uri="{D42A27DB-BD31-4B8C-83A1-F6EECF244321}">
                <p14:modId xmlns:p14="http://schemas.microsoft.com/office/powerpoint/2010/main" val="132634750"/>
              </p:ext>
            </p:extLst>
          </p:nvPr>
        </p:nvGraphicFramePr>
        <p:xfrm>
          <a:off x="-1" y="629174"/>
          <a:ext cx="12192001" cy="6228827"/>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2043123953"/>
                    </a:ext>
                  </a:extLst>
                </a:gridCol>
                <a:gridCol w="6381345">
                  <a:extLst>
                    <a:ext uri="{9D8B030D-6E8A-4147-A177-3AD203B41FA5}">
                      <a16:colId xmlns:a16="http://schemas.microsoft.com/office/drawing/2014/main" val="1979044871"/>
                    </a:ext>
                  </a:extLst>
                </a:gridCol>
              </a:tblGrid>
              <a:tr h="820537">
                <a:tc>
                  <a:txBody>
                    <a:bodyPr/>
                    <a:lstStyle/>
                    <a:p>
                      <a:pPr algn="l" fontAlgn="b"/>
                      <a:r>
                        <a:rPr lang="it-CH" sz="1400" u="none" strike="noStrike" dirty="0">
                          <a:effectLst/>
                        </a:rPr>
                        <a:t>In caso di infortunio causato intenzionalmente, quali prestazioni vengono concesse dalla LAINF?</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nessuna</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38994890"/>
                  </a:ext>
                </a:extLst>
              </a:tr>
              <a:tr h="820537">
                <a:tc>
                  <a:txBody>
                    <a:bodyPr/>
                    <a:lstStyle/>
                    <a:p>
                      <a:pPr algn="l" fontAlgn="b"/>
                      <a:r>
                        <a:rPr lang="it-CH" sz="1400" u="none" strike="noStrike">
                          <a:effectLst/>
                        </a:rPr>
                        <a:t>In caso di negligenza grave, che riduzione di quali prestazioni può applicare la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riduzione alla metà delle indennità giornaliere, per un periodo massimo di 2 anni.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68517690"/>
                  </a:ext>
                </a:extLst>
              </a:tr>
              <a:tr h="820537">
                <a:tc>
                  <a:txBody>
                    <a:bodyPr/>
                    <a:lstStyle/>
                    <a:p>
                      <a:pPr algn="l" fontAlgn="b"/>
                      <a:r>
                        <a:rPr lang="it-CH" sz="1400" u="none" strike="noStrike">
                          <a:effectLst/>
                        </a:rPr>
                        <a:t>In quali casi l'assicurazione LAINF può rifiutare le prorpie prestazioni?</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partecipazione ad un intervento bellico, atto terroristico, atto di banditismo, atto temerario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2405927"/>
                  </a:ext>
                </a:extLst>
              </a:tr>
              <a:tr h="453335">
                <a:tc>
                  <a:txBody>
                    <a:bodyPr/>
                    <a:lstStyle/>
                    <a:p>
                      <a:pPr algn="l" fontAlgn="b"/>
                      <a:r>
                        <a:rPr lang="it-CH" sz="1400" u="none" strike="noStrike">
                          <a:effectLst/>
                        </a:rPr>
                        <a:t>Con quale sistema viene finanziata l'assicurazione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Sistema di ripartizione</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05973680"/>
                  </a:ext>
                </a:extLst>
              </a:tr>
              <a:tr h="820537">
                <a:tc>
                  <a:txBody>
                    <a:bodyPr/>
                    <a:lstStyle/>
                    <a:p>
                      <a:pPr algn="l" fontAlgn="b"/>
                      <a:r>
                        <a:rPr lang="it-CH" sz="1400" u="none" strike="noStrike" dirty="0">
                          <a:effectLst/>
                        </a:rPr>
                        <a:t>Quale istituto nazionale si occupa dell'assicurazione infortuni LAINF per determinati settori sottoposti a contratto collettivo?</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INSAI ( SUVA)</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58990180"/>
                  </a:ext>
                </a:extLst>
              </a:tr>
              <a:tr h="820537">
                <a:tc>
                  <a:txBody>
                    <a:bodyPr/>
                    <a:lstStyle/>
                    <a:p>
                      <a:pPr algn="l" fontAlgn="b"/>
                      <a:r>
                        <a:rPr lang="it-CH" sz="1400" u="none" strike="noStrike">
                          <a:effectLst/>
                        </a:rPr>
                        <a:t>Fai un esempio di coperture fornite dalla complementare LAINF per le spese di cura?</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reparto semiprivato o privato, copertura per l'estero al 100%</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42203522"/>
                  </a:ext>
                </a:extLst>
              </a:tr>
              <a:tr h="1219472">
                <a:tc>
                  <a:txBody>
                    <a:bodyPr/>
                    <a:lstStyle/>
                    <a:p>
                      <a:pPr algn="l" fontAlgn="b"/>
                      <a:r>
                        <a:rPr lang="it-CH" sz="1400" u="none" strike="noStrike">
                          <a:effectLst/>
                        </a:rPr>
                        <a:t>Fai un esempio di 3 coperture fornite dalla complementare LAINF per le indennità giornaliere:</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Inclusione degli atti temerari nella garanzia assicurativa, amento delle indenità giornaliere al 90% o anche al 100%, estensione dell'indennità giornaliera ai 2 giorni di periodo d'attesa</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82637699"/>
                  </a:ext>
                </a:extLst>
              </a:tr>
              <a:tr h="453335">
                <a:tc>
                  <a:txBody>
                    <a:bodyPr/>
                    <a:lstStyle/>
                    <a:p>
                      <a:pPr algn="l" fontAlgn="b"/>
                      <a:r>
                        <a:rPr lang="it-CH" sz="1400" u="none" strike="noStrike">
                          <a:effectLst/>
                        </a:rPr>
                        <a:t>a quale legge fanno stato le assicurazioni complementari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LCA</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99364771"/>
                  </a:ext>
                </a:extLst>
              </a:tr>
            </a:tbl>
          </a:graphicData>
        </a:graphic>
      </p:graphicFrame>
      <p:sp>
        <p:nvSpPr>
          <p:cNvPr id="14" name="Rettangolo 13">
            <a:extLst>
              <a:ext uri="{FF2B5EF4-FFF2-40B4-BE49-F238E27FC236}">
                <a16:creationId xmlns:a16="http://schemas.microsoft.com/office/drawing/2014/main" id="{6C80F7EC-A966-4258-B0B4-B1D3840DCC7A}"/>
              </a:ext>
            </a:extLst>
          </p:cNvPr>
          <p:cNvSpPr/>
          <p:nvPr/>
        </p:nvSpPr>
        <p:spPr>
          <a:xfrm>
            <a:off x="5813571" y="541177"/>
            <a:ext cx="6378429" cy="9128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5" name="Rettangolo 14">
            <a:extLst>
              <a:ext uri="{FF2B5EF4-FFF2-40B4-BE49-F238E27FC236}">
                <a16:creationId xmlns:a16="http://schemas.microsoft.com/office/drawing/2014/main" id="{D6B501E7-8B26-4FB7-8A87-AF2112F70586}"/>
              </a:ext>
            </a:extLst>
          </p:cNvPr>
          <p:cNvSpPr/>
          <p:nvPr/>
        </p:nvSpPr>
        <p:spPr>
          <a:xfrm>
            <a:off x="5813570" y="1454044"/>
            <a:ext cx="6378429" cy="8364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6" name="Rettangolo 15">
            <a:extLst>
              <a:ext uri="{FF2B5EF4-FFF2-40B4-BE49-F238E27FC236}">
                <a16:creationId xmlns:a16="http://schemas.microsoft.com/office/drawing/2014/main" id="{82927A14-3983-4826-98EB-D8C6B6E5A3E9}"/>
              </a:ext>
            </a:extLst>
          </p:cNvPr>
          <p:cNvSpPr/>
          <p:nvPr/>
        </p:nvSpPr>
        <p:spPr>
          <a:xfrm>
            <a:off x="5813571" y="2290543"/>
            <a:ext cx="6378429" cy="8364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7" name="Rettangolo 16">
            <a:extLst>
              <a:ext uri="{FF2B5EF4-FFF2-40B4-BE49-F238E27FC236}">
                <a16:creationId xmlns:a16="http://schemas.microsoft.com/office/drawing/2014/main" id="{F15ABE24-617B-4505-A639-4FD11FB620B9}"/>
              </a:ext>
            </a:extLst>
          </p:cNvPr>
          <p:cNvSpPr/>
          <p:nvPr/>
        </p:nvSpPr>
        <p:spPr>
          <a:xfrm>
            <a:off x="5813571" y="3127037"/>
            <a:ext cx="6378429" cy="3732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8" name="Rettangolo 17">
            <a:extLst>
              <a:ext uri="{FF2B5EF4-FFF2-40B4-BE49-F238E27FC236}">
                <a16:creationId xmlns:a16="http://schemas.microsoft.com/office/drawing/2014/main" id="{D8A00EAF-EDF7-42DD-A38E-3FD94E58EE35}"/>
              </a:ext>
            </a:extLst>
          </p:cNvPr>
          <p:cNvSpPr/>
          <p:nvPr/>
        </p:nvSpPr>
        <p:spPr>
          <a:xfrm>
            <a:off x="5813571" y="3500307"/>
            <a:ext cx="6378429" cy="8364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9" name="Rettangolo 18">
            <a:extLst>
              <a:ext uri="{FF2B5EF4-FFF2-40B4-BE49-F238E27FC236}">
                <a16:creationId xmlns:a16="http://schemas.microsoft.com/office/drawing/2014/main" id="{3D112FAD-4B99-4C16-ABBB-33761E0E6BC8}"/>
              </a:ext>
            </a:extLst>
          </p:cNvPr>
          <p:cNvSpPr/>
          <p:nvPr/>
        </p:nvSpPr>
        <p:spPr>
          <a:xfrm>
            <a:off x="5813571" y="4336804"/>
            <a:ext cx="6378429" cy="8798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20" name="Rettangolo 19">
            <a:extLst>
              <a:ext uri="{FF2B5EF4-FFF2-40B4-BE49-F238E27FC236}">
                <a16:creationId xmlns:a16="http://schemas.microsoft.com/office/drawing/2014/main" id="{9452C66F-B109-420E-B155-46C063D62D50}"/>
              </a:ext>
            </a:extLst>
          </p:cNvPr>
          <p:cNvSpPr/>
          <p:nvPr/>
        </p:nvSpPr>
        <p:spPr>
          <a:xfrm>
            <a:off x="5813571" y="5216667"/>
            <a:ext cx="6378429" cy="1167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21" name="Rettangolo 20">
            <a:extLst>
              <a:ext uri="{FF2B5EF4-FFF2-40B4-BE49-F238E27FC236}">
                <a16:creationId xmlns:a16="http://schemas.microsoft.com/office/drawing/2014/main" id="{3B5D0728-57EE-478E-B70A-6C351B330941}"/>
              </a:ext>
            </a:extLst>
          </p:cNvPr>
          <p:cNvSpPr/>
          <p:nvPr/>
        </p:nvSpPr>
        <p:spPr>
          <a:xfrm>
            <a:off x="5813571" y="6384016"/>
            <a:ext cx="6378429" cy="4739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1986368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14"/>
                                        </p:tgtEl>
                                      </p:cBhvr>
                                    </p:animEffect>
                                    <p:anim calcmode="lin" valueType="num">
                                      <p:cBhvr>
                                        <p:cTn id="7" dur="1822" tmFilter="0,0; 0.14,0.31; 0.43,0.73; 0.71,0.91; 1.0,1.0">
                                          <p:stCondLst>
                                            <p:cond delay="0"/>
                                          </p:stCondLst>
                                        </p:cTn>
                                        <p:tgtEl>
                                          <p:spTgt spid="1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1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1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1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1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1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14"/>
                                        </p:tgtEl>
                                        <p:attrNameLst>
                                          <p:attrName>ppt_y</p:attrName>
                                        </p:attrNameLst>
                                      </p:cBhvr>
                                      <p:tavLst>
                                        <p:tav tm="0">
                                          <p:val>
                                            <p:strVal val="ppt_y"/>
                                          </p:val>
                                        </p:tav>
                                        <p:tav tm="100000">
                                          <p:val>
                                            <p:strVal val="ppt_y+ppt_h"/>
                                          </p:val>
                                        </p:tav>
                                      </p:tavLst>
                                    </p:anim>
                                    <p:animScale>
                                      <p:cBhvr>
                                        <p:cTn id="14" dur="26">
                                          <p:stCondLst>
                                            <p:cond delay="620"/>
                                          </p:stCondLst>
                                        </p:cTn>
                                        <p:tgtEl>
                                          <p:spTgt spid="14"/>
                                        </p:tgtEl>
                                      </p:cBhvr>
                                      <p:to x="100000" y="60000"/>
                                    </p:animScale>
                                    <p:animScale>
                                      <p:cBhvr>
                                        <p:cTn id="15" dur="166" decel="50000">
                                          <p:stCondLst>
                                            <p:cond delay="646"/>
                                          </p:stCondLst>
                                        </p:cTn>
                                        <p:tgtEl>
                                          <p:spTgt spid="14"/>
                                        </p:tgtEl>
                                      </p:cBhvr>
                                      <p:to x="100000" y="100000"/>
                                    </p:animScale>
                                    <p:animScale>
                                      <p:cBhvr>
                                        <p:cTn id="16" dur="26">
                                          <p:stCondLst>
                                            <p:cond delay="1312"/>
                                          </p:stCondLst>
                                        </p:cTn>
                                        <p:tgtEl>
                                          <p:spTgt spid="14"/>
                                        </p:tgtEl>
                                      </p:cBhvr>
                                      <p:to x="100000" y="80000"/>
                                    </p:animScale>
                                    <p:animScale>
                                      <p:cBhvr>
                                        <p:cTn id="17" dur="166" decel="50000">
                                          <p:stCondLst>
                                            <p:cond delay="1338"/>
                                          </p:stCondLst>
                                        </p:cTn>
                                        <p:tgtEl>
                                          <p:spTgt spid="14"/>
                                        </p:tgtEl>
                                      </p:cBhvr>
                                      <p:to x="100000" y="100000"/>
                                    </p:animScale>
                                    <p:animScale>
                                      <p:cBhvr>
                                        <p:cTn id="18" dur="26">
                                          <p:stCondLst>
                                            <p:cond delay="1642"/>
                                          </p:stCondLst>
                                        </p:cTn>
                                        <p:tgtEl>
                                          <p:spTgt spid="14"/>
                                        </p:tgtEl>
                                      </p:cBhvr>
                                      <p:to x="100000" y="90000"/>
                                    </p:animScale>
                                    <p:animScale>
                                      <p:cBhvr>
                                        <p:cTn id="19" dur="166" decel="50000">
                                          <p:stCondLst>
                                            <p:cond delay="1668"/>
                                          </p:stCondLst>
                                        </p:cTn>
                                        <p:tgtEl>
                                          <p:spTgt spid="14"/>
                                        </p:tgtEl>
                                      </p:cBhvr>
                                      <p:to x="100000" y="100000"/>
                                    </p:animScale>
                                    <p:animScale>
                                      <p:cBhvr>
                                        <p:cTn id="20" dur="26">
                                          <p:stCondLst>
                                            <p:cond delay="1808"/>
                                          </p:stCondLst>
                                        </p:cTn>
                                        <p:tgtEl>
                                          <p:spTgt spid="14"/>
                                        </p:tgtEl>
                                      </p:cBhvr>
                                      <p:to x="100000" y="95000"/>
                                    </p:animScale>
                                    <p:animScale>
                                      <p:cBhvr>
                                        <p:cTn id="21" dur="166" decel="50000">
                                          <p:stCondLst>
                                            <p:cond delay="1834"/>
                                          </p:stCondLst>
                                        </p:cTn>
                                        <p:tgtEl>
                                          <p:spTgt spid="14"/>
                                        </p:tgtEl>
                                      </p:cBhvr>
                                      <p:to x="100000" y="100000"/>
                                    </p:animScale>
                                    <p:set>
                                      <p:cBhvr>
                                        <p:cTn id="22" dur="1" fill="hold">
                                          <p:stCondLst>
                                            <p:cond delay="1999"/>
                                          </p:stCondLst>
                                        </p:cTn>
                                        <p:tgtEl>
                                          <p:spTgt spid="1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15"/>
                                        </p:tgtEl>
                                      </p:cBhvr>
                                    </p:animEffect>
                                    <p:anim calcmode="lin" valueType="num">
                                      <p:cBhvr>
                                        <p:cTn id="27" dur="1822" tmFilter="0,0; 0.14,0.31; 0.43,0.73; 0.71,0.91; 1.0,1.0">
                                          <p:stCondLst>
                                            <p:cond delay="0"/>
                                          </p:stCondLst>
                                        </p:cTn>
                                        <p:tgtEl>
                                          <p:spTgt spid="1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1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1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1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1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1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15"/>
                                        </p:tgtEl>
                                        <p:attrNameLst>
                                          <p:attrName>ppt_y</p:attrName>
                                        </p:attrNameLst>
                                      </p:cBhvr>
                                      <p:tavLst>
                                        <p:tav tm="0">
                                          <p:val>
                                            <p:strVal val="ppt_y"/>
                                          </p:val>
                                        </p:tav>
                                        <p:tav tm="100000">
                                          <p:val>
                                            <p:strVal val="ppt_y+ppt_h"/>
                                          </p:val>
                                        </p:tav>
                                      </p:tavLst>
                                    </p:anim>
                                    <p:animScale>
                                      <p:cBhvr>
                                        <p:cTn id="34" dur="26">
                                          <p:stCondLst>
                                            <p:cond delay="620"/>
                                          </p:stCondLst>
                                        </p:cTn>
                                        <p:tgtEl>
                                          <p:spTgt spid="15"/>
                                        </p:tgtEl>
                                      </p:cBhvr>
                                      <p:to x="100000" y="60000"/>
                                    </p:animScale>
                                    <p:animScale>
                                      <p:cBhvr>
                                        <p:cTn id="35" dur="166" decel="50000">
                                          <p:stCondLst>
                                            <p:cond delay="646"/>
                                          </p:stCondLst>
                                        </p:cTn>
                                        <p:tgtEl>
                                          <p:spTgt spid="15"/>
                                        </p:tgtEl>
                                      </p:cBhvr>
                                      <p:to x="100000" y="100000"/>
                                    </p:animScale>
                                    <p:animScale>
                                      <p:cBhvr>
                                        <p:cTn id="36" dur="26">
                                          <p:stCondLst>
                                            <p:cond delay="1312"/>
                                          </p:stCondLst>
                                        </p:cTn>
                                        <p:tgtEl>
                                          <p:spTgt spid="15"/>
                                        </p:tgtEl>
                                      </p:cBhvr>
                                      <p:to x="100000" y="80000"/>
                                    </p:animScale>
                                    <p:animScale>
                                      <p:cBhvr>
                                        <p:cTn id="37" dur="166" decel="50000">
                                          <p:stCondLst>
                                            <p:cond delay="1338"/>
                                          </p:stCondLst>
                                        </p:cTn>
                                        <p:tgtEl>
                                          <p:spTgt spid="15"/>
                                        </p:tgtEl>
                                      </p:cBhvr>
                                      <p:to x="100000" y="100000"/>
                                    </p:animScale>
                                    <p:animScale>
                                      <p:cBhvr>
                                        <p:cTn id="38" dur="26">
                                          <p:stCondLst>
                                            <p:cond delay="1642"/>
                                          </p:stCondLst>
                                        </p:cTn>
                                        <p:tgtEl>
                                          <p:spTgt spid="15"/>
                                        </p:tgtEl>
                                      </p:cBhvr>
                                      <p:to x="100000" y="90000"/>
                                    </p:animScale>
                                    <p:animScale>
                                      <p:cBhvr>
                                        <p:cTn id="39" dur="166" decel="50000">
                                          <p:stCondLst>
                                            <p:cond delay="1668"/>
                                          </p:stCondLst>
                                        </p:cTn>
                                        <p:tgtEl>
                                          <p:spTgt spid="15"/>
                                        </p:tgtEl>
                                      </p:cBhvr>
                                      <p:to x="100000" y="100000"/>
                                    </p:animScale>
                                    <p:animScale>
                                      <p:cBhvr>
                                        <p:cTn id="40" dur="26">
                                          <p:stCondLst>
                                            <p:cond delay="1808"/>
                                          </p:stCondLst>
                                        </p:cTn>
                                        <p:tgtEl>
                                          <p:spTgt spid="15"/>
                                        </p:tgtEl>
                                      </p:cBhvr>
                                      <p:to x="100000" y="95000"/>
                                    </p:animScale>
                                    <p:animScale>
                                      <p:cBhvr>
                                        <p:cTn id="41" dur="166" decel="50000">
                                          <p:stCondLst>
                                            <p:cond delay="1834"/>
                                          </p:stCondLst>
                                        </p:cTn>
                                        <p:tgtEl>
                                          <p:spTgt spid="15"/>
                                        </p:tgtEl>
                                      </p:cBhvr>
                                      <p:to x="100000" y="100000"/>
                                    </p:animScale>
                                    <p:set>
                                      <p:cBhvr>
                                        <p:cTn id="42" dur="1" fill="hold">
                                          <p:stCondLst>
                                            <p:cond delay="1999"/>
                                          </p:stCondLst>
                                        </p:cTn>
                                        <p:tgtEl>
                                          <p:spTgt spid="1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16"/>
                                        </p:tgtEl>
                                      </p:cBhvr>
                                    </p:animEffect>
                                    <p:anim calcmode="lin" valueType="num">
                                      <p:cBhvr>
                                        <p:cTn id="47" dur="1822" tmFilter="0,0; 0.14,0.31; 0.43,0.73; 0.71,0.91; 1.0,1.0">
                                          <p:stCondLst>
                                            <p:cond delay="0"/>
                                          </p:stCondLst>
                                        </p:cTn>
                                        <p:tgtEl>
                                          <p:spTgt spid="1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1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1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1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1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1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16"/>
                                        </p:tgtEl>
                                        <p:attrNameLst>
                                          <p:attrName>ppt_y</p:attrName>
                                        </p:attrNameLst>
                                      </p:cBhvr>
                                      <p:tavLst>
                                        <p:tav tm="0">
                                          <p:val>
                                            <p:strVal val="ppt_y"/>
                                          </p:val>
                                        </p:tav>
                                        <p:tav tm="100000">
                                          <p:val>
                                            <p:strVal val="ppt_y+ppt_h"/>
                                          </p:val>
                                        </p:tav>
                                      </p:tavLst>
                                    </p:anim>
                                    <p:animScale>
                                      <p:cBhvr>
                                        <p:cTn id="54" dur="26">
                                          <p:stCondLst>
                                            <p:cond delay="620"/>
                                          </p:stCondLst>
                                        </p:cTn>
                                        <p:tgtEl>
                                          <p:spTgt spid="16"/>
                                        </p:tgtEl>
                                      </p:cBhvr>
                                      <p:to x="100000" y="60000"/>
                                    </p:animScale>
                                    <p:animScale>
                                      <p:cBhvr>
                                        <p:cTn id="55" dur="166" decel="50000">
                                          <p:stCondLst>
                                            <p:cond delay="646"/>
                                          </p:stCondLst>
                                        </p:cTn>
                                        <p:tgtEl>
                                          <p:spTgt spid="16"/>
                                        </p:tgtEl>
                                      </p:cBhvr>
                                      <p:to x="100000" y="100000"/>
                                    </p:animScale>
                                    <p:animScale>
                                      <p:cBhvr>
                                        <p:cTn id="56" dur="26">
                                          <p:stCondLst>
                                            <p:cond delay="1312"/>
                                          </p:stCondLst>
                                        </p:cTn>
                                        <p:tgtEl>
                                          <p:spTgt spid="16"/>
                                        </p:tgtEl>
                                      </p:cBhvr>
                                      <p:to x="100000" y="80000"/>
                                    </p:animScale>
                                    <p:animScale>
                                      <p:cBhvr>
                                        <p:cTn id="57" dur="166" decel="50000">
                                          <p:stCondLst>
                                            <p:cond delay="1338"/>
                                          </p:stCondLst>
                                        </p:cTn>
                                        <p:tgtEl>
                                          <p:spTgt spid="16"/>
                                        </p:tgtEl>
                                      </p:cBhvr>
                                      <p:to x="100000" y="100000"/>
                                    </p:animScale>
                                    <p:animScale>
                                      <p:cBhvr>
                                        <p:cTn id="58" dur="26">
                                          <p:stCondLst>
                                            <p:cond delay="1642"/>
                                          </p:stCondLst>
                                        </p:cTn>
                                        <p:tgtEl>
                                          <p:spTgt spid="16"/>
                                        </p:tgtEl>
                                      </p:cBhvr>
                                      <p:to x="100000" y="90000"/>
                                    </p:animScale>
                                    <p:animScale>
                                      <p:cBhvr>
                                        <p:cTn id="59" dur="166" decel="50000">
                                          <p:stCondLst>
                                            <p:cond delay="1668"/>
                                          </p:stCondLst>
                                        </p:cTn>
                                        <p:tgtEl>
                                          <p:spTgt spid="16"/>
                                        </p:tgtEl>
                                      </p:cBhvr>
                                      <p:to x="100000" y="100000"/>
                                    </p:animScale>
                                    <p:animScale>
                                      <p:cBhvr>
                                        <p:cTn id="60" dur="26">
                                          <p:stCondLst>
                                            <p:cond delay="1808"/>
                                          </p:stCondLst>
                                        </p:cTn>
                                        <p:tgtEl>
                                          <p:spTgt spid="16"/>
                                        </p:tgtEl>
                                      </p:cBhvr>
                                      <p:to x="100000" y="95000"/>
                                    </p:animScale>
                                    <p:animScale>
                                      <p:cBhvr>
                                        <p:cTn id="61" dur="166" decel="50000">
                                          <p:stCondLst>
                                            <p:cond delay="1834"/>
                                          </p:stCondLst>
                                        </p:cTn>
                                        <p:tgtEl>
                                          <p:spTgt spid="16"/>
                                        </p:tgtEl>
                                      </p:cBhvr>
                                      <p:to x="100000" y="100000"/>
                                    </p:animScale>
                                    <p:set>
                                      <p:cBhvr>
                                        <p:cTn id="62" dur="1" fill="hold">
                                          <p:stCondLst>
                                            <p:cond delay="1999"/>
                                          </p:stCondLst>
                                        </p:cTn>
                                        <p:tgtEl>
                                          <p:spTgt spid="1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17"/>
                                        </p:tgtEl>
                                      </p:cBhvr>
                                    </p:animEffect>
                                    <p:anim calcmode="lin" valueType="num">
                                      <p:cBhvr>
                                        <p:cTn id="67" dur="1822" tmFilter="0,0; 0.14,0.31; 0.43,0.73; 0.71,0.91; 1.0,1.0">
                                          <p:stCondLst>
                                            <p:cond delay="0"/>
                                          </p:stCondLst>
                                        </p:cTn>
                                        <p:tgtEl>
                                          <p:spTgt spid="1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1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1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1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1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1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17"/>
                                        </p:tgtEl>
                                        <p:attrNameLst>
                                          <p:attrName>ppt_y</p:attrName>
                                        </p:attrNameLst>
                                      </p:cBhvr>
                                      <p:tavLst>
                                        <p:tav tm="0">
                                          <p:val>
                                            <p:strVal val="ppt_y"/>
                                          </p:val>
                                        </p:tav>
                                        <p:tav tm="100000">
                                          <p:val>
                                            <p:strVal val="ppt_y+ppt_h"/>
                                          </p:val>
                                        </p:tav>
                                      </p:tavLst>
                                    </p:anim>
                                    <p:animScale>
                                      <p:cBhvr>
                                        <p:cTn id="74" dur="26">
                                          <p:stCondLst>
                                            <p:cond delay="620"/>
                                          </p:stCondLst>
                                        </p:cTn>
                                        <p:tgtEl>
                                          <p:spTgt spid="17"/>
                                        </p:tgtEl>
                                      </p:cBhvr>
                                      <p:to x="100000" y="60000"/>
                                    </p:animScale>
                                    <p:animScale>
                                      <p:cBhvr>
                                        <p:cTn id="75" dur="166" decel="50000">
                                          <p:stCondLst>
                                            <p:cond delay="646"/>
                                          </p:stCondLst>
                                        </p:cTn>
                                        <p:tgtEl>
                                          <p:spTgt spid="17"/>
                                        </p:tgtEl>
                                      </p:cBhvr>
                                      <p:to x="100000" y="100000"/>
                                    </p:animScale>
                                    <p:animScale>
                                      <p:cBhvr>
                                        <p:cTn id="76" dur="26">
                                          <p:stCondLst>
                                            <p:cond delay="1312"/>
                                          </p:stCondLst>
                                        </p:cTn>
                                        <p:tgtEl>
                                          <p:spTgt spid="17"/>
                                        </p:tgtEl>
                                      </p:cBhvr>
                                      <p:to x="100000" y="80000"/>
                                    </p:animScale>
                                    <p:animScale>
                                      <p:cBhvr>
                                        <p:cTn id="77" dur="166" decel="50000">
                                          <p:stCondLst>
                                            <p:cond delay="1338"/>
                                          </p:stCondLst>
                                        </p:cTn>
                                        <p:tgtEl>
                                          <p:spTgt spid="17"/>
                                        </p:tgtEl>
                                      </p:cBhvr>
                                      <p:to x="100000" y="100000"/>
                                    </p:animScale>
                                    <p:animScale>
                                      <p:cBhvr>
                                        <p:cTn id="78" dur="26">
                                          <p:stCondLst>
                                            <p:cond delay="1642"/>
                                          </p:stCondLst>
                                        </p:cTn>
                                        <p:tgtEl>
                                          <p:spTgt spid="17"/>
                                        </p:tgtEl>
                                      </p:cBhvr>
                                      <p:to x="100000" y="90000"/>
                                    </p:animScale>
                                    <p:animScale>
                                      <p:cBhvr>
                                        <p:cTn id="79" dur="166" decel="50000">
                                          <p:stCondLst>
                                            <p:cond delay="1668"/>
                                          </p:stCondLst>
                                        </p:cTn>
                                        <p:tgtEl>
                                          <p:spTgt spid="17"/>
                                        </p:tgtEl>
                                      </p:cBhvr>
                                      <p:to x="100000" y="100000"/>
                                    </p:animScale>
                                    <p:animScale>
                                      <p:cBhvr>
                                        <p:cTn id="80" dur="26">
                                          <p:stCondLst>
                                            <p:cond delay="1808"/>
                                          </p:stCondLst>
                                        </p:cTn>
                                        <p:tgtEl>
                                          <p:spTgt spid="17"/>
                                        </p:tgtEl>
                                      </p:cBhvr>
                                      <p:to x="100000" y="95000"/>
                                    </p:animScale>
                                    <p:animScale>
                                      <p:cBhvr>
                                        <p:cTn id="81" dur="166" decel="50000">
                                          <p:stCondLst>
                                            <p:cond delay="1834"/>
                                          </p:stCondLst>
                                        </p:cTn>
                                        <p:tgtEl>
                                          <p:spTgt spid="17"/>
                                        </p:tgtEl>
                                      </p:cBhvr>
                                      <p:to x="100000" y="100000"/>
                                    </p:animScale>
                                    <p:set>
                                      <p:cBhvr>
                                        <p:cTn id="82" dur="1" fill="hold">
                                          <p:stCondLst>
                                            <p:cond delay="1999"/>
                                          </p:stCondLst>
                                        </p:cTn>
                                        <p:tgtEl>
                                          <p:spTgt spid="1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18"/>
                                        </p:tgtEl>
                                      </p:cBhvr>
                                    </p:animEffect>
                                    <p:anim calcmode="lin" valueType="num">
                                      <p:cBhvr>
                                        <p:cTn id="87" dur="1822" tmFilter="0,0; 0.14,0.31; 0.43,0.73; 0.71,0.91; 1.0,1.0">
                                          <p:stCondLst>
                                            <p:cond delay="0"/>
                                          </p:stCondLst>
                                        </p:cTn>
                                        <p:tgtEl>
                                          <p:spTgt spid="1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1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1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1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1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1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18"/>
                                        </p:tgtEl>
                                        <p:attrNameLst>
                                          <p:attrName>ppt_y</p:attrName>
                                        </p:attrNameLst>
                                      </p:cBhvr>
                                      <p:tavLst>
                                        <p:tav tm="0">
                                          <p:val>
                                            <p:strVal val="ppt_y"/>
                                          </p:val>
                                        </p:tav>
                                        <p:tav tm="100000">
                                          <p:val>
                                            <p:strVal val="ppt_y+ppt_h"/>
                                          </p:val>
                                        </p:tav>
                                      </p:tavLst>
                                    </p:anim>
                                    <p:animScale>
                                      <p:cBhvr>
                                        <p:cTn id="94" dur="26">
                                          <p:stCondLst>
                                            <p:cond delay="620"/>
                                          </p:stCondLst>
                                        </p:cTn>
                                        <p:tgtEl>
                                          <p:spTgt spid="18"/>
                                        </p:tgtEl>
                                      </p:cBhvr>
                                      <p:to x="100000" y="60000"/>
                                    </p:animScale>
                                    <p:animScale>
                                      <p:cBhvr>
                                        <p:cTn id="95" dur="166" decel="50000">
                                          <p:stCondLst>
                                            <p:cond delay="646"/>
                                          </p:stCondLst>
                                        </p:cTn>
                                        <p:tgtEl>
                                          <p:spTgt spid="18"/>
                                        </p:tgtEl>
                                      </p:cBhvr>
                                      <p:to x="100000" y="100000"/>
                                    </p:animScale>
                                    <p:animScale>
                                      <p:cBhvr>
                                        <p:cTn id="96" dur="26">
                                          <p:stCondLst>
                                            <p:cond delay="1312"/>
                                          </p:stCondLst>
                                        </p:cTn>
                                        <p:tgtEl>
                                          <p:spTgt spid="18"/>
                                        </p:tgtEl>
                                      </p:cBhvr>
                                      <p:to x="100000" y="80000"/>
                                    </p:animScale>
                                    <p:animScale>
                                      <p:cBhvr>
                                        <p:cTn id="97" dur="166" decel="50000">
                                          <p:stCondLst>
                                            <p:cond delay="1338"/>
                                          </p:stCondLst>
                                        </p:cTn>
                                        <p:tgtEl>
                                          <p:spTgt spid="18"/>
                                        </p:tgtEl>
                                      </p:cBhvr>
                                      <p:to x="100000" y="100000"/>
                                    </p:animScale>
                                    <p:animScale>
                                      <p:cBhvr>
                                        <p:cTn id="98" dur="26">
                                          <p:stCondLst>
                                            <p:cond delay="1642"/>
                                          </p:stCondLst>
                                        </p:cTn>
                                        <p:tgtEl>
                                          <p:spTgt spid="18"/>
                                        </p:tgtEl>
                                      </p:cBhvr>
                                      <p:to x="100000" y="90000"/>
                                    </p:animScale>
                                    <p:animScale>
                                      <p:cBhvr>
                                        <p:cTn id="99" dur="166" decel="50000">
                                          <p:stCondLst>
                                            <p:cond delay="1668"/>
                                          </p:stCondLst>
                                        </p:cTn>
                                        <p:tgtEl>
                                          <p:spTgt spid="18"/>
                                        </p:tgtEl>
                                      </p:cBhvr>
                                      <p:to x="100000" y="100000"/>
                                    </p:animScale>
                                    <p:animScale>
                                      <p:cBhvr>
                                        <p:cTn id="100" dur="26">
                                          <p:stCondLst>
                                            <p:cond delay="1808"/>
                                          </p:stCondLst>
                                        </p:cTn>
                                        <p:tgtEl>
                                          <p:spTgt spid="18"/>
                                        </p:tgtEl>
                                      </p:cBhvr>
                                      <p:to x="100000" y="95000"/>
                                    </p:animScale>
                                    <p:animScale>
                                      <p:cBhvr>
                                        <p:cTn id="101" dur="166" decel="50000">
                                          <p:stCondLst>
                                            <p:cond delay="1834"/>
                                          </p:stCondLst>
                                        </p:cTn>
                                        <p:tgtEl>
                                          <p:spTgt spid="18"/>
                                        </p:tgtEl>
                                      </p:cBhvr>
                                      <p:to x="100000" y="100000"/>
                                    </p:animScale>
                                    <p:set>
                                      <p:cBhvr>
                                        <p:cTn id="102" dur="1" fill="hold">
                                          <p:stCondLst>
                                            <p:cond delay="1999"/>
                                          </p:stCondLst>
                                        </p:cTn>
                                        <p:tgtEl>
                                          <p:spTgt spid="1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19"/>
                                        </p:tgtEl>
                                      </p:cBhvr>
                                    </p:animEffect>
                                    <p:anim calcmode="lin" valueType="num">
                                      <p:cBhvr>
                                        <p:cTn id="107" dur="1822" tmFilter="0,0; 0.14,0.31; 0.43,0.73; 0.71,0.91; 1.0,1.0">
                                          <p:stCondLst>
                                            <p:cond delay="0"/>
                                          </p:stCondLst>
                                        </p:cTn>
                                        <p:tgtEl>
                                          <p:spTgt spid="1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1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1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1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1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1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19"/>
                                        </p:tgtEl>
                                        <p:attrNameLst>
                                          <p:attrName>ppt_y</p:attrName>
                                        </p:attrNameLst>
                                      </p:cBhvr>
                                      <p:tavLst>
                                        <p:tav tm="0">
                                          <p:val>
                                            <p:strVal val="ppt_y"/>
                                          </p:val>
                                        </p:tav>
                                        <p:tav tm="100000">
                                          <p:val>
                                            <p:strVal val="ppt_y+ppt_h"/>
                                          </p:val>
                                        </p:tav>
                                      </p:tavLst>
                                    </p:anim>
                                    <p:animScale>
                                      <p:cBhvr>
                                        <p:cTn id="114" dur="26">
                                          <p:stCondLst>
                                            <p:cond delay="620"/>
                                          </p:stCondLst>
                                        </p:cTn>
                                        <p:tgtEl>
                                          <p:spTgt spid="19"/>
                                        </p:tgtEl>
                                      </p:cBhvr>
                                      <p:to x="100000" y="60000"/>
                                    </p:animScale>
                                    <p:animScale>
                                      <p:cBhvr>
                                        <p:cTn id="115" dur="166" decel="50000">
                                          <p:stCondLst>
                                            <p:cond delay="646"/>
                                          </p:stCondLst>
                                        </p:cTn>
                                        <p:tgtEl>
                                          <p:spTgt spid="19"/>
                                        </p:tgtEl>
                                      </p:cBhvr>
                                      <p:to x="100000" y="100000"/>
                                    </p:animScale>
                                    <p:animScale>
                                      <p:cBhvr>
                                        <p:cTn id="116" dur="26">
                                          <p:stCondLst>
                                            <p:cond delay="1312"/>
                                          </p:stCondLst>
                                        </p:cTn>
                                        <p:tgtEl>
                                          <p:spTgt spid="19"/>
                                        </p:tgtEl>
                                      </p:cBhvr>
                                      <p:to x="100000" y="80000"/>
                                    </p:animScale>
                                    <p:animScale>
                                      <p:cBhvr>
                                        <p:cTn id="117" dur="166" decel="50000">
                                          <p:stCondLst>
                                            <p:cond delay="1338"/>
                                          </p:stCondLst>
                                        </p:cTn>
                                        <p:tgtEl>
                                          <p:spTgt spid="19"/>
                                        </p:tgtEl>
                                      </p:cBhvr>
                                      <p:to x="100000" y="100000"/>
                                    </p:animScale>
                                    <p:animScale>
                                      <p:cBhvr>
                                        <p:cTn id="118" dur="26">
                                          <p:stCondLst>
                                            <p:cond delay="1642"/>
                                          </p:stCondLst>
                                        </p:cTn>
                                        <p:tgtEl>
                                          <p:spTgt spid="19"/>
                                        </p:tgtEl>
                                      </p:cBhvr>
                                      <p:to x="100000" y="90000"/>
                                    </p:animScale>
                                    <p:animScale>
                                      <p:cBhvr>
                                        <p:cTn id="119" dur="166" decel="50000">
                                          <p:stCondLst>
                                            <p:cond delay="1668"/>
                                          </p:stCondLst>
                                        </p:cTn>
                                        <p:tgtEl>
                                          <p:spTgt spid="19"/>
                                        </p:tgtEl>
                                      </p:cBhvr>
                                      <p:to x="100000" y="100000"/>
                                    </p:animScale>
                                    <p:animScale>
                                      <p:cBhvr>
                                        <p:cTn id="120" dur="26">
                                          <p:stCondLst>
                                            <p:cond delay="1808"/>
                                          </p:stCondLst>
                                        </p:cTn>
                                        <p:tgtEl>
                                          <p:spTgt spid="19"/>
                                        </p:tgtEl>
                                      </p:cBhvr>
                                      <p:to x="100000" y="95000"/>
                                    </p:animScale>
                                    <p:animScale>
                                      <p:cBhvr>
                                        <p:cTn id="121" dur="166" decel="50000">
                                          <p:stCondLst>
                                            <p:cond delay="1834"/>
                                          </p:stCondLst>
                                        </p:cTn>
                                        <p:tgtEl>
                                          <p:spTgt spid="19"/>
                                        </p:tgtEl>
                                      </p:cBhvr>
                                      <p:to x="100000" y="100000"/>
                                    </p:animScale>
                                    <p:set>
                                      <p:cBhvr>
                                        <p:cTn id="122" dur="1" fill="hold">
                                          <p:stCondLst>
                                            <p:cond delay="1999"/>
                                          </p:stCondLst>
                                        </p:cTn>
                                        <p:tgtEl>
                                          <p:spTgt spid="1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20"/>
                                        </p:tgtEl>
                                      </p:cBhvr>
                                    </p:animEffect>
                                    <p:anim calcmode="lin" valueType="num">
                                      <p:cBhvr>
                                        <p:cTn id="127" dur="1822" tmFilter="0,0; 0.14,0.31; 0.43,0.73; 0.71,0.91; 1.0,1.0">
                                          <p:stCondLst>
                                            <p:cond delay="0"/>
                                          </p:stCondLst>
                                        </p:cTn>
                                        <p:tgtEl>
                                          <p:spTgt spid="2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2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2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2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2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2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20"/>
                                        </p:tgtEl>
                                        <p:attrNameLst>
                                          <p:attrName>ppt_y</p:attrName>
                                        </p:attrNameLst>
                                      </p:cBhvr>
                                      <p:tavLst>
                                        <p:tav tm="0">
                                          <p:val>
                                            <p:strVal val="ppt_y"/>
                                          </p:val>
                                        </p:tav>
                                        <p:tav tm="100000">
                                          <p:val>
                                            <p:strVal val="ppt_y+ppt_h"/>
                                          </p:val>
                                        </p:tav>
                                      </p:tavLst>
                                    </p:anim>
                                    <p:animScale>
                                      <p:cBhvr>
                                        <p:cTn id="134" dur="26">
                                          <p:stCondLst>
                                            <p:cond delay="620"/>
                                          </p:stCondLst>
                                        </p:cTn>
                                        <p:tgtEl>
                                          <p:spTgt spid="20"/>
                                        </p:tgtEl>
                                      </p:cBhvr>
                                      <p:to x="100000" y="60000"/>
                                    </p:animScale>
                                    <p:animScale>
                                      <p:cBhvr>
                                        <p:cTn id="135" dur="166" decel="50000">
                                          <p:stCondLst>
                                            <p:cond delay="646"/>
                                          </p:stCondLst>
                                        </p:cTn>
                                        <p:tgtEl>
                                          <p:spTgt spid="20"/>
                                        </p:tgtEl>
                                      </p:cBhvr>
                                      <p:to x="100000" y="100000"/>
                                    </p:animScale>
                                    <p:animScale>
                                      <p:cBhvr>
                                        <p:cTn id="136" dur="26">
                                          <p:stCondLst>
                                            <p:cond delay="1312"/>
                                          </p:stCondLst>
                                        </p:cTn>
                                        <p:tgtEl>
                                          <p:spTgt spid="20"/>
                                        </p:tgtEl>
                                      </p:cBhvr>
                                      <p:to x="100000" y="80000"/>
                                    </p:animScale>
                                    <p:animScale>
                                      <p:cBhvr>
                                        <p:cTn id="137" dur="166" decel="50000">
                                          <p:stCondLst>
                                            <p:cond delay="1338"/>
                                          </p:stCondLst>
                                        </p:cTn>
                                        <p:tgtEl>
                                          <p:spTgt spid="20"/>
                                        </p:tgtEl>
                                      </p:cBhvr>
                                      <p:to x="100000" y="100000"/>
                                    </p:animScale>
                                    <p:animScale>
                                      <p:cBhvr>
                                        <p:cTn id="138" dur="26">
                                          <p:stCondLst>
                                            <p:cond delay="1642"/>
                                          </p:stCondLst>
                                        </p:cTn>
                                        <p:tgtEl>
                                          <p:spTgt spid="20"/>
                                        </p:tgtEl>
                                      </p:cBhvr>
                                      <p:to x="100000" y="90000"/>
                                    </p:animScale>
                                    <p:animScale>
                                      <p:cBhvr>
                                        <p:cTn id="139" dur="166" decel="50000">
                                          <p:stCondLst>
                                            <p:cond delay="1668"/>
                                          </p:stCondLst>
                                        </p:cTn>
                                        <p:tgtEl>
                                          <p:spTgt spid="20"/>
                                        </p:tgtEl>
                                      </p:cBhvr>
                                      <p:to x="100000" y="100000"/>
                                    </p:animScale>
                                    <p:animScale>
                                      <p:cBhvr>
                                        <p:cTn id="140" dur="26">
                                          <p:stCondLst>
                                            <p:cond delay="1808"/>
                                          </p:stCondLst>
                                        </p:cTn>
                                        <p:tgtEl>
                                          <p:spTgt spid="20"/>
                                        </p:tgtEl>
                                      </p:cBhvr>
                                      <p:to x="100000" y="95000"/>
                                    </p:animScale>
                                    <p:animScale>
                                      <p:cBhvr>
                                        <p:cTn id="141" dur="166" decel="50000">
                                          <p:stCondLst>
                                            <p:cond delay="1834"/>
                                          </p:stCondLst>
                                        </p:cTn>
                                        <p:tgtEl>
                                          <p:spTgt spid="20"/>
                                        </p:tgtEl>
                                      </p:cBhvr>
                                      <p:to x="100000" y="100000"/>
                                    </p:animScale>
                                    <p:set>
                                      <p:cBhvr>
                                        <p:cTn id="142" dur="1" fill="hold">
                                          <p:stCondLst>
                                            <p:cond delay="1999"/>
                                          </p:stCondLst>
                                        </p:cTn>
                                        <p:tgtEl>
                                          <p:spTgt spid="2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21"/>
                                        </p:tgtEl>
                                      </p:cBhvr>
                                    </p:animEffect>
                                    <p:anim calcmode="lin" valueType="num">
                                      <p:cBhvr>
                                        <p:cTn id="147" dur="1822" tmFilter="0,0; 0.14,0.31; 0.43,0.73; 0.71,0.91; 1.0,1.0">
                                          <p:stCondLst>
                                            <p:cond delay="0"/>
                                          </p:stCondLst>
                                        </p:cTn>
                                        <p:tgtEl>
                                          <p:spTgt spid="2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2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2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2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2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2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21"/>
                                        </p:tgtEl>
                                        <p:attrNameLst>
                                          <p:attrName>ppt_y</p:attrName>
                                        </p:attrNameLst>
                                      </p:cBhvr>
                                      <p:tavLst>
                                        <p:tav tm="0">
                                          <p:val>
                                            <p:strVal val="ppt_y"/>
                                          </p:val>
                                        </p:tav>
                                        <p:tav tm="100000">
                                          <p:val>
                                            <p:strVal val="ppt_y+ppt_h"/>
                                          </p:val>
                                        </p:tav>
                                      </p:tavLst>
                                    </p:anim>
                                    <p:animScale>
                                      <p:cBhvr>
                                        <p:cTn id="154" dur="26">
                                          <p:stCondLst>
                                            <p:cond delay="620"/>
                                          </p:stCondLst>
                                        </p:cTn>
                                        <p:tgtEl>
                                          <p:spTgt spid="21"/>
                                        </p:tgtEl>
                                      </p:cBhvr>
                                      <p:to x="100000" y="60000"/>
                                    </p:animScale>
                                    <p:animScale>
                                      <p:cBhvr>
                                        <p:cTn id="155" dur="166" decel="50000">
                                          <p:stCondLst>
                                            <p:cond delay="646"/>
                                          </p:stCondLst>
                                        </p:cTn>
                                        <p:tgtEl>
                                          <p:spTgt spid="21"/>
                                        </p:tgtEl>
                                      </p:cBhvr>
                                      <p:to x="100000" y="100000"/>
                                    </p:animScale>
                                    <p:animScale>
                                      <p:cBhvr>
                                        <p:cTn id="156" dur="26">
                                          <p:stCondLst>
                                            <p:cond delay="1312"/>
                                          </p:stCondLst>
                                        </p:cTn>
                                        <p:tgtEl>
                                          <p:spTgt spid="21"/>
                                        </p:tgtEl>
                                      </p:cBhvr>
                                      <p:to x="100000" y="80000"/>
                                    </p:animScale>
                                    <p:animScale>
                                      <p:cBhvr>
                                        <p:cTn id="157" dur="166" decel="50000">
                                          <p:stCondLst>
                                            <p:cond delay="1338"/>
                                          </p:stCondLst>
                                        </p:cTn>
                                        <p:tgtEl>
                                          <p:spTgt spid="21"/>
                                        </p:tgtEl>
                                      </p:cBhvr>
                                      <p:to x="100000" y="100000"/>
                                    </p:animScale>
                                    <p:animScale>
                                      <p:cBhvr>
                                        <p:cTn id="158" dur="26">
                                          <p:stCondLst>
                                            <p:cond delay="1642"/>
                                          </p:stCondLst>
                                        </p:cTn>
                                        <p:tgtEl>
                                          <p:spTgt spid="21"/>
                                        </p:tgtEl>
                                      </p:cBhvr>
                                      <p:to x="100000" y="90000"/>
                                    </p:animScale>
                                    <p:animScale>
                                      <p:cBhvr>
                                        <p:cTn id="159" dur="166" decel="50000">
                                          <p:stCondLst>
                                            <p:cond delay="1668"/>
                                          </p:stCondLst>
                                        </p:cTn>
                                        <p:tgtEl>
                                          <p:spTgt spid="21"/>
                                        </p:tgtEl>
                                      </p:cBhvr>
                                      <p:to x="100000" y="100000"/>
                                    </p:animScale>
                                    <p:animScale>
                                      <p:cBhvr>
                                        <p:cTn id="160" dur="26">
                                          <p:stCondLst>
                                            <p:cond delay="1808"/>
                                          </p:stCondLst>
                                        </p:cTn>
                                        <p:tgtEl>
                                          <p:spTgt spid="21"/>
                                        </p:tgtEl>
                                      </p:cBhvr>
                                      <p:to x="100000" y="95000"/>
                                    </p:animScale>
                                    <p:animScale>
                                      <p:cBhvr>
                                        <p:cTn id="161" dur="166" decel="50000">
                                          <p:stCondLst>
                                            <p:cond delay="1834"/>
                                          </p:stCondLst>
                                        </p:cTn>
                                        <p:tgtEl>
                                          <p:spTgt spid="21"/>
                                        </p:tgtEl>
                                      </p:cBhvr>
                                      <p:to x="100000" y="100000"/>
                                    </p:animScale>
                                    <p:set>
                                      <p:cBhvr>
                                        <p:cTn id="162" dur="1" fill="hold">
                                          <p:stCondLst>
                                            <p:cond delay="19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P spid="20" grpId="0" animBg="1"/>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E122CA91-EF20-47A4-AE6D-54E75247D0BE}"/>
              </a:ext>
            </a:extLst>
          </p:cNvPr>
          <p:cNvGraphicFramePr>
            <a:graphicFrameLocks noGrp="1"/>
          </p:cNvGraphicFramePr>
          <p:nvPr>
            <p:extLst>
              <p:ext uri="{D42A27DB-BD31-4B8C-83A1-F6EECF244321}">
                <p14:modId xmlns:p14="http://schemas.microsoft.com/office/powerpoint/2010/main" val="2538054436"/>
              </p:ext>
            </p:extLst>
          </p:nvPr>
        </p:nvGraphicFramePr>
        <p:xfrm>
          <a:off x="-1" y="541177"/>
          <a:ext cx="12192001" cy="6358926"/>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2384519616"/>
                    </a:ext>
                  </a:extLst>
                </a:gridCol>
                <a:gridCol w="6381345">
                  <a:extLst>
                    <a:ext uri="{9D8B030D-6E8A-4147-A177-3AD203B41FA5}">
                      <a16:colId xmlns:a16="http://schemas.microsoft.com/office/drawing/2014/main" val="2943789652"/>
                    </a:ext>
                  </a:extLst>
                </a:gridCol>
              </a:tblGrid>
              <a:tr h="455103">
                <a:tc>
                  <a:txBody>
                    <a:bodyPr/>
                    <a:lstStyle/>
                    <a:p>
                      <a:pPr algn="l" fontAlgn="b"/>
                      <a:r>
                        <a:rPr lang="it-CH" sz="1600" u="none" strike="noStrike">
                          <a:effectLst/>
                        </a:rPr>
                        <a:t>I partner registrati beneficiano della rendita di vedovanza dell'AVS?</a:t>
                      </a:r>
                      <a:endParaRPr lang="it-CH"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CH" sz="1600" u="none" strike="noStrike">
                          <a:effectLst/>
                        </a:rPr>
                        <a:t>No</a:t>
                      </a:r>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31064564"/>
                  </a:ext>
                </a:extLst>
              </a:tr>
              <a:tr h="823735">
                <a:tc>
                  <a:txBody>
                    <a:bodyPr/>
                    <a:lstStyle/>
                    <a:p>
                      <a:pPr algn="l" fontAlgn="b"/>
                      <a:r>
                        <a:rPr lang="it-CH" sz="1600" u="none" strike="noStrike" dirty="0">
                          <a:effectLst/>
                        </a:rPr>
                        <a:t>Se le premesse per ottenere la rendita di vedovanza della AVS non sono soddisfatte, il vedovo o la vedova cosa ricevono?</a:t>
                      </a:r>
                      <a:endParaRPr lang="it-CH"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CH" sz="1600" u="none" strike="noStrike">
                          <a:effectLst/>
                        </a:rPr>
                        <a:t>Nulla</a:t>
                      </a:r>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02421605"/>
                  </a:ext>
                </a:extLst>
              </a:tr>
              <a:tr h="455103">
                <a:tc>
                  <a:txBody>
                    <a:bodyPr/>
                    <a:lstStyle/>
                    <a:p>
                      <a:pPr algn="l" fontAlgn="b"/>
                      <a:r>
                        <a:rPr lang="it-CH" sz="1600" u="none" strike="noStrike">
                          <a:effectLst/>
                        </a:rPr>
                        <a:t>Fino a che età è prevista la rendita orfanile?</a:t>
                      </a:r>
                      <a:endParaRPr lang="it-CH"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CH" sz="1600" u="none" strike="noStrike">
                          <a:effectLst/>
                        </a:rPr>
                        <a:t>Fino al compimento del 18. anno di età.</a:t>
                      </a:r>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25071054"/>
                  </a:ext>
                </a:extLst>
              </a:tr>
              <a:tr h="455103">
                <a:tc>
                  <a:txBody>
                    <a:bodyPr/>
                    <a:lstStyle/>
                    <a:p>
                      <a:pPr algn="l" fontAlgn="b"/>
                      <a:r>
                        <a:rPr lang="it-CH" sz="1600" u="none" strike="noStrike" dirty="0">
                          <a:effectLst/>
                        </a:rPr>
                        <a:t>Nel caso l’orfano studiasse, fino a che età può ottenere la rendita orfanile?</a:t>
                      </a:r>
                      <a:endParaRPr lang="it-CH"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it-CH" sz="1600" u="none" strike="noStrike">
                          <a:effectLst/>
                        </a:rPr>
                        <a:t>Fino al compimento del 25° anno di età</a:t>
                      </a:r>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91428968"/>
                  </a:ext>
                </a:extLst>
              </a:tr>
              <a:tr h="823735">
                <a:tc>
                  <a:txBody>
                    <a:bodyPr/>
                    <a:lstStyle/>
                    <a:p>
                      <a:pPr algn="l" fontAlgn="b"/>
                      <a:r>
                        <a:rPr lang="it-CH" sz="1600" u="none" strike="noStrike">
                          <a:effectLst/>
                        </a:rPr>
                        <a:t>A quale percentuale della rendita di vecchiaia ammonta la rendita di invalidità?</a:t>
                      </a:r>
                      <a:endParaRPr lang="it-CH"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CH" sz="1600" u="none" strike="noStrike">
                          <a:effectLst/>
                        </a:rPr>
                        <a:t>100%</a:t>
                      </a:r>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4526512"/>
                  </a:ext>
                </a:extLst>
              </a:tr>
              <a:tr h="1115001">
                <a:tc>
                  <a:txBody>
                    <a:bodyPr/>
                    <a:lstStyle/>
                    <a:p>
                      <a:pPr algn="l" fontAlgn="b"/>
                      <a:r>
                        <a:rPr lang="it-CH" sz="1600" u="none" strike="noStrike">
                          <a:effectLst/>
                        </a:rPr>
                        <a:t>A quale percentuale della rendita di vecchiaia ammonta la rendita di vedovanza?</a:t>
                      </a:r>
                      <a:endParaRPr lang="it-CH"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CH" sz="1600" u="none" strike="noStrike">
                          <a:effectLst/>
                        </a:rPr>
                        <a:t>80%</a:t>
                      </a:r>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17447572"/>
                  </a:ext>
                </a:extLst>
              </a:tr>
              <a:tr h="823735">
                <a:tc>
                  <a:txBody>
                    <a:bodyPr/>
                    <a:lstStyle/>
                    <a:p>
                      <a:pPr algn="l" fontAlgn="b"/>
                      <a:r>
                        <a:rPr lang="it-CH" sz="1600" u="none" strike="noStrike">
                          <a:effectLst/>
                        </a:rPr>
                        <a:t>A quale percentuale della rendita di vecchiaia ammonta la rendita orfanile?</a:t>
                      </a:r>
                      <a:endParaRPr lang="it-CH"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it-CH" sz="1600" u="none" strike="noStrike">
                          <a:effectLst/>
                        </a:rPr>
                        <a:t>40%</a:t>
                      </a:r>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22196282"/>
                  </a:ext>
                </a:extLst>
              </a:tr>
              <a:tr h="455103">
                <a:tc>
                  <a:txBody>
                    <a:bodyPr/>
                    <a:lstStyle/>
                    <a:p>
                      <a:pPr algn="l" fontAlgn="b"/>
                      <a:endParaRPr lang="it-CH"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96763652"/>
                  </a:ext>
                </a:extLst>
              </a:tr>
              <a:tr h="455103">
                <a:tc>
                  <a:txBody>
                    <a:bodyPr/>
                    <a:lstStyle/>
                    <a:p>
                      <a:pPr algn="l" fontAlgn="b"/>
                      <a:r>
                        <a:rPr lang="it-CH" sz="1600" b="1" u="none" strike="noStrike" dirty="0">
                          <a:effectLst/>
                        </a:rPr>
                        <a:t>LA PREVIDENZA PROFESSIONALE</a:t>
                      </a:r>
                      <a:endParaRPr lang="it-CH" sz="16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it-CH"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92455014"/>
                  </a:ext>
                </a:extLst>
              </a:tr>
              <a:tr h="455103">
                <a:tc>
                  <a:txBody>
                    <a:bodyPr/>
                    <a:lstStyle/>
                    <a:p>
                      <a:pPr algn="l" fontAlgn="b"/>
                      <a:r>
                        <a:rPr lang="it-CH" sz="1600" u="none" strike="noStrike">
                          <a:effectLst/>
                        </a:rPr>
                        <a:t>Da quali 2 elementi principali è composto il 2. pilastro?</a:t>
                      </a:r>
                      <a:endParaRPr lang="it-CH"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it-CH" sz="1600" u="none" strike="noStrike" dirty="0">
                          <a:effectLst/>
                        </a:rPr>
                        <a:t>AINF e PP</a:t>
                      </a:r>
                      <a:endParaRPr lang="it-CH"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65852962"/>
                  </a:ext>
                </a:extLst>
              </a:tr>
            </a:tbl>
          </a:graphicData>
        </a:graphic>
      </p:graphicFrame>
      <p:sp>
        <p:nvSpPr>
          <p:cNvPr id="4" name="Rettangolo 3">
            <a:extLst>
              <a:ext uri="{FF2B5EF4-FFF2-40B4-BE49-F238E27FC236}">
                <a16:creationId xmlns:a16="http://schemas.microsoft.com/office/drawing/2014/main" id="{4B821225-9B60-4252-81C4-C4003A83B10B}"/>
              </a:ext>
            </a:extLst>
          </p:cNvPr>
          <p:cNvSpPr/>
          <p:nvPr/>
        </p:nvSpPr>
        <p:spPr>
          <a:xfrm>
            <a:off x="5813571" y="541177"/>
            <a:ext cx="6378429" cy="4403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32088019-827A-454A-8519-38085847B5FB}"/>
              </a:ext>
            </a:extLst>
          </p:cNvPr>
          <p:cNvSpPr/>
          <p:nvPr/>
        </p:nvSpPr>
        <p:spPr>
          <a:xfrm>
            <a:off x="5813570" y="981512"/>
            <a:ext cx="6378429" cy="8221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E0378F07-9AA1-47A9-A29A-3B6E3EF21F10}"/>
              </a:ext>
            </a:extLst>
          </p:cNvPr>
          <p:cNvSpPr/>
          <p:nvPr/>
        </p:nvSpPr>
        <p:spPr>
          <a:xfrm>
            <a:off x="5813571" y="1803633"/>
            <a:ext cx="6378429" cy="4403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0E27A3E9-F2DC-4CD8-BF0B-F3AA59A13557}"/>
              </a:ext>
            </a:extLst>
          </p:cNvPr>
          <p:cNvSpPr/>
          <p:nvPr/>
        </p:nvSpPr>
        <p:spPr>
          <a:xfrm>
            <a:off x="5813571" y="2263805"/>
            <a:ext cx="6378429" cy="521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0EAD458E-61A1-4356-B039-F2CE5EB60052}"/>
              </a:ext>
            </a:extLst>
          </p:cNvPr>
          <p:cNvSpPr/>
          <p:nvPr/>
        </p:nvSpPr>
        <p:spPr>
          <a:xfrm>
            <a:off x="5813571" y="2804982"/>
            <a:ext cx="6378429" cy="810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289BF048-BD83-4D45-B7CC-B7B756C4DF19}"/>
              </a:ext>
            </a:extLst>
          </p:cNvPr>
          <p:cNvSpPr/>
          <p:nvPr/>
        </p:nvSpPr>
        <p:spPr>
          <a:xfrm>
            <a:off x="5813571" y="3635493"/>
            <a:ext cx="6378429" cy="10707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FBAEDF6C-6A9C-4893-B3CC-7DAF3D3B4E45}"/>
              </a:ext>
            </a:extLst>
          </p:cNvPr>
          <p:cNvSpPr/>
          <p:nvPr/>
        </p:nvSpPr>
        <p:spPr>
          <a:xfrm>
            <a:off x="5813571" y="4726062"/>
            <a:ext cx="6378429" cy="8190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050459E9-7B31-4A85-A31A-1EB7770448CA}"/>
              </a:ext>
            </a:extLst>
          </p:cNvPr>
          <p:cNvSpPr/>
          <p:nvPr/>
        </p:nvSpPr>
        <p:spPr>
          <a:xfrm>
            <a:off x="5813571" y="5564961"/>
            <a:ext cx="6378429" cy="4415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1D6CA5D6-6EAA-4D68-9293-2AA9ADF06D9C}"/>
              </a:ext>
            </a:extLst>
          </p:cNvPr>
          <p:cNvSpPr/>
          <p:nvPr/>
        </p:nvSpPr>
        <p:spPr>
          <a:xfrm>
            <a:off x="5813571" y="6006516"/>
            <a:ext cx="6378429" cy="4415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A8809E7F-92CB-494D-8BFC-579AD9712A05}"/>
              </a:ext>
            </a:extLst>
          </p:cNvPr>
          <p:cNvSpPr/>
          <p:nvPr/>
        </p:nvSpPr>
        <p:spPr>
          <a:xfrm>
            <a:off x="5813571" y="6446841"/>
            <a:ext cx="6378429" cy="4415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1727535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B4FE7BBB-43B8-4012-9432-EDD4A8E50853}"/>
              </a:ext>
            </a:extLst>
          </p:cNvPr>
          <p:cNvGraphicFramePr>
            <a:graphicFrameLocks noGrp="1"/>
          </p:cNvGraphicFramePr>
          <p:nvPr>
            <p:extLst>
              <p:ext uri="{D42A27DB-BD31-4B8C-83A1-F6EECF244321}">
                <p14:modId xmlns:p14="http://schemas.microsoft.com/office/powerpoint/2010/main" val="78203513"/>
              </p:ext>
            </p:extLst>
          </p:nvPr>
        </p:nvGraphicFramePr>
        <p:xfrm>
          <a:off x="0" y="541177"/>
          <a:ext cx="12192000" cy="6316820"/>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2241949155"/>
                    </a:ext>
                  </a:extLst>
                </a:gridCol>
                <a:gridCol w="6381344">
                  <a:extLst>
                    <a:ext uri="{9D8B030D-6E8A-4147-A177-3AD203B41FA5}">
                      <a16:colId xmlns:a16="http://schemas.microsoft.com/office/drawing/2014/main" val="1374700677"/>
                    </a:ext>
                  </a:extLst>
                </a:gridCol>
              </a:tblGrid>
              <a:tr h="574256">
                <a:tc>
                  <a:txBody>
                    <a:bodyPr/>
                    <a:lstStyle/>
                    <a:p>
                      <a:pPr algn="l" fontAlgn="b"/>
                      <a:r>
                        <a:rPr lang="it-CH" sz="1600" u="none" strike="noStrike">
                          <a:effectLst/>
                        </a:rPr>
                        <a:t>Entro quale fascia di età la PP è obbligatoria per tutti i dipendenti ed i disoccupati che raggiungono o superano il reddito minimo-soglia?</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Dal 1. gennaio dopo il compimento del 17 anno di età, fino all'età del pensionamento.</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50248930"/>
                  </a:ext>
                </a:extLst>
              </a:tr>
              <a:tr h="574256">
                <a:tc>
                  <a:txBody>
                    <a:bodyPr/>
                    <a:lstStyle/>
                    <a:p>
                      <a:pPr algn="l" fontAlgn="b"/>
                      <a:r>
                        <a:rPr lang="it-CH" sz="1600" u="none" strike="noStrike" dirty="0">
                          <a:effectLst/>
                        </a:rPr>
                        <a:t>A partire da quando un disoccupato è assicurato alla PP ed in che modo?</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Dal primo giorno in cui percepisce una rendita, solo per i rischi (senza accumulo di capitale per la pensione)</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79932642"/>
                  </a:ext>
                </a:extLst>
              </a:tr>
              <a:tr h="1148514">
                <a:tc>
                  <a:txBody>
                    <a:bodyPr/>
                    <a:lstStyle/>
                    <a:p>
                      <a:pPr algn="l" fontAlgn="b"/>
                      <a:r>
                        <a:rPr lang="it-CH" sz="1600" u="none" strike="noStrike">
                          <a:effectLst/>
                        </a:rPr>
                        <a:t>Quali 3 gruppi di dipendenti (anche se sono nella fascia d'età obbligatoria e raggiungono il reddito minimo soglia) non fanno parte delle persone obbligatoriamente assicurati alla PP?</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Chi ha un contratto di lavoro a tempo determinato inferiore ai 3 mesi, occupazioni accessorie di lavoratori già assicurati con la PP, rapporti di lavoro con persone in AI, purchè il loro grado di invalidità sia almeno del 70%</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01094432"/>
                  </a:ext>
                </a:extLst>
              </a:tr>
              <a:tr h="861385">
                <a:tc>
                  <a:txBody>
                    <a:bodyPr/>
                    <a:lstStyle/>
                    <a:p>
                      <a:pPr algn="l" fontAlgn="b"/>
                      <a:r>
                        <a:rPr lang="it-CH" sz="1600" u="none" strike="noStrike">
                          <a:effectLst/>
                        </a:rPr>
                        <a:t>Quando inizia e quando termina la copertura della PP?</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Inizia con il primo giorno di lavoro e termina alla cessazione del rapporto di lavoro; se il dipendente non inizia un altro lavoro, termina 1 mese dopo la cessazione del lavoro</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08186005"/>
                  </a:ext>
                </a:extLst>
              </a:tr>
              <a:tr h="574256">
                <a:tc>
                  <a:txBody>
                    <a:bodyPr/>
                    <a:lstStyle/>
                    <a:p>
                      <a:pPr algn="l" fontAlgn="b"/>
                      <a:r>
                        <a:rPr lang="it-CH" sz="1600" u="none" strike="noStrike">
                          <a:effectLst/>
                        </a:rPr>
                        <a:t>Cos'è la copertura suppletiva della PP, (riferita ad una persona che ha smesso di lavorare presso un datore di lavoro?</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La copertura che viene data per un mese dopo la cessazione del lavoro al dipendente che non inizia subito a lavorare presso un altro datore di lavoro</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88695350"/>
                  </a:ext>
                </a:extLst>
              </a:tr>
              <a:tr h="574256">
                <a:tc>
                  <a:txBody>
                    <a:bodyPr/>
                    <a:lstStyle/>
                    <a:p>
                      <a:pPr algn="l" fontAlgn="b"/>
                      <a:r>
                        <a:rPr lang="it-CH" sz="1600" u="none" strike="noStrike">
                          <a:effectLst/>
                        </a:rPr>
                        <a:t>Quali due cerchie di persone possono assicurarsi facoltativamente alla PP</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Gli indipendenti ed i dipendenti che non sono soggetti all'obbligo della PP</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7208700"/>
                  </a:ext>
                </a:extLst>
              </a:tr>
              <a:tr h="574256">
                <a:tc>
                  <a:txBody>
                    <a:bodyPr/>
                    <a:lstStyle/>
                    <a:p>
                      <a:pPr algn="l" fontAlgn="b"/>
                      <a:r>
                        <a:rPr lang="it-CH" sz="1600" u="none" strike="noStrike">
                          <a:effectLst/>
                        </a:rPr>
                        <a:t>A partire da che età vengono prelevati dalla PP gli accrediti di vecchiaia?</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 Dal 1 gennaio dopo il compimento del 24° anno di età.</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3001731"/>
                  </a:ext>
                </a:extLst>
              </a:tr>
              <a:tr h="574256">
                <a:tc>
                  <a:txBody>
                    <a:bodyPr/>
                    <a:lstStyle/>
                    <a:p>
                      <a:pPr algn="l" fontAlgn="b"/>
                      <a:r>
                        <a:rPr lang="it-CH" sz="1600" u="none" strike="noStrike">
                          <a:effectLst/>
                        </a:rPr>
                        <a:t>Quale è la scala delle aliquote dei contributi prelevati sul salario assicurato LPP (dipendente + datore di lavoro?)</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25-34 anni: 7% / 35-44 anni: 10% / 45-54 anni: 15% / 55 anni fino alla pensione: 18%</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68905131"/>
                  </a:ext>
                </a:extLst>
              </a:tr>
              <a:tr h="287129">
                <a:tc>
                  <a:txBody>
                    <a:bodyPr/>
                    <a:lstStyle/>
                    <a:p>
                      <a:pPr algn="l" fontAlgn="b"/>
                      <a:r>
                        <a:rPr lang="it-CH" sz="1600" u="none" strike="noStrike">
                          <a:effectLst/>
                        </a:rPr>
                        <a:t>Cos'è la deduzione di coordinamento?</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La parte di salario non soggetto ai contributi e all'assicurazioni della PP</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46211592"/>
                  </a:ext>
                </a:extLst>
              </a:tr>
              <a:tr h="574256">
                <a:tc>
                  <a:txBody>
                    <a:bodyPr/>
                    <a:lstStyle/>
                    <a:p>
                      <a:pPr algn="l" fontAlgn="b"/>
                      <a:r>
                        <a:rPr lang="it-CH" sz="1600" u="none" strike="noStrike">
                          <a:effectLst/>
                        </a:rPr>
                        <a:t>quale è la proporzione tra il salario coordinato e la rendita massima AVS?</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dirty="0">
                          <a:effectLst/>
                        </a:rPr>
                        <a:t>7 /. 8 (sette ottavi)</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61679481"/>
                  </a:ext>
                </a:extLst>
              </a:tr>
            </a:tbl>
          </a:graphicData>
        </a:graphic>
      </p:graphicFrame>
      <p:sp>
        <p:nvSpPr>
          <p:cNvPr id="4" name="Rettangolo 3">
            <a:extLst>
              <a:ext uri="{FF2B5EF4-FFF2-40B4-BE49-F238E27FC236}">
                <a16:creationId xmlns:a16="http://schemas.microsoft.com/office/drawing/2014/main" id="{E14CD2E3-0934-4FC3-A27B-EAFDFF5444B7}"/>
              </a:ext>
            </a:extLst>
          </p:cNvPr>
          <p:cNvSpPr/>
          <p:nvPr/>
        </p:nvSpPr>
        <p:spPr>
          <a:xfrm>
            <a:off x="5813571" y="541177"/>
            <a:ext cx="6378429" cy="5908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646D23A3-8182-46BD-8EF8-E2B4BA67FFF4}"/>
              </a:ext>
            </a:extLst>
          </p:cNvPr>
          <p:cNvSpPr/>
          <p:nvPr/>
        </p:nvSpPr>
        <p:spPr>
          <a:xfrm>
            <a:off x="5813570" y="1132026"/>
            <a:ext cx="6378429" cy="5206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EAAE2824-E560-4068-8DD9-F086E3513E10}"/>
              </a:ext>
            </a:extLst>
          </p:cNvPr>
          <p:cNvSpPr/>
          <p:nvPr/>
        </p:nvSpPr>
        <p:spPr>
          <a:xfrm>
            <a:off x="5813571" y="1641333"/>
            <a:ext cx="6378429" cy="12109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427EB9F8-F95D-4D5F-8ABF-80782165A153}"/>
              </a:ext>
            </a:extLst>
          </p:cNvPr>
          <p:cNvSpPr/>
          <p:nvPr/>
        </p:nvSpPr>
        <p:spPr>
          <a:xfrm>
            <a:off x="5813571" y="2872093"/>
            <a:ext cx="6378429" cy="8274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8BA3D451-695A-4466-866D-4C41E17DC1E5}"/>
              </a:ext>
            </a:extLst>
          </p:cNvPr>
          <p:cNvSpPr/>
          <p:nvPr/>
        </p:nvSpPr>
        <p:spPr>
          <a:xfrm>
            <a:off x="5813571" y="3699545"/>
            <a:ext cx="6378429" cy="549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ECBE20BF-8D73-4F15-B5BB-F0E5749FB9BA}"/>
              </a:ext>
            </a:extLst>
          </p:cNvPr>
          <p:cNvSpPr/>
          <p:nvPr/>
        </p:nvSpPr>
        <p:spPr>
          <a:xfrm>
            <a:off x="5813571" y="4248809"/>
            <a:ext cx="6378429" cy="6084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FE757976-E58D-4320-A0AD-77BF71C76B7E}"/>
              </a:ext>
            </a:extLst>
          </p:cNvPr>
          <p:cNvSpPr/>
          <p:nvPr/>
        </p:nvSpPr>
        <p:spPr>
          <a:xfrm>
            <a:off x="5813571" y="4877064"/>
            <a:ext cx="6378429" cy="521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30F641AE-361E-4094-AAFB-E4349A9C910B}"/>
              </a:ext>
            </a:extLst>
          </p:cNvPr>
          <p:cNvSpPr/>
          <p:nvPr/>
        </p:nvSpPr>
        <p:spPr>
          <a:xfrm>
            <a:off x="5813571" y="5418241"/>
            <a:ext cx="6378429" cy="596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F282A581-EE6F-4635-8216-327CD1CCD78E}"/>
              </a:ext>
            </a:extLst>
          </p:cNvPr>
          <p:cNvSpPr/>
          <p:nvPr/>
        </p:nvSpPr>
        <p:spPr>
          <a:xfrm>
            <a:off x="5813571" y="6034744"/>
            <a:ext cx="6378429" cy="282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8C8737AA-8E22-447D-AA56-1A590F96F3E8}"/>
              </a:ext>
            </a:extLst>
          </p:cNvPr>
          <p:cNvSpPr/>
          <p:nvPr/>
        </p:nvSpPr>
        <p:spPr>
          <a:xfrm>
            <a:off x="5813571" y="6336662"/>
            <a:ext cx="6378429" cy="5517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4169663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96BDA3B9-73B2-4E0B-9027-BAA2D3CED3FE}"/>
              </a:ext>
            </a:extLst>
          </p:cNvPr>
          <p:cNvGraphicFramePr>
            <a:graphicFrameLocks noGrp="1"/>
          </p:cNvGraphicFramePr>
          <p:nvPr>
            <p:extLst>
              <p:ext uri="{D42A27DB-BD31-4B8C-83A1-F6EECF244321}">
                <p14:modId xmlns:p14="http://schemas.microsoft.com/office/powerpoint/2010/main" val="4039590525"/>
              </p:ext>
            </p:extLst>
          </p:nvPr>
        </p:nvGraphicFramePr>
        <p:xfrm>
          <a:off x="0" y="541177"/>
          <a:ext cx="12192000" cy="6316821"/>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1333891066"/>
                    </a:ext>
                  </a:extLst>
                </a:gridCol>
                <a:gridCol w="6381344">
                  <a:extLst>
                    <a:ext uri="{9D8B030D-6E8A-4147-A177-3AD203B41FA5}">
                      <a16:colId xmlns:a16="http://schemas.microsoft.com/office/drawing/2014/main" val="3097062985"/>
                    </a:ext>
                  </a:extLst>
                </a:gridCol>
              </a:tblGrid>
              <a:tr h="789603">
                <a:tc>
                  <a:txBody>
                    <a:bodyPr/>
                    <a:lstStyle/>
                    <a:p>
                      <a:pPr algn="l" fontAlgn="b"/>
                      <a:r>
                        <a:rPr lang="it-CH" sz="1600" u="none" strike="noStrike" dirty="0" err="1">
                          <a:effectLst/>
                        </a:rPr>
                        <a:t>Cosè</a:t>
                      </a:r>
                      <a:r>
                        <a:rPr lang="it-CH" sz="1600" u="none" strike="noStrike" dirty="0">
                          <a:effectLst/>
                        </a:rPr>
                        <a:t> la soglia d'entrata per la PP?</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Il reddito a partire dal quale una persona della rispettiva cerchia è obbligatoriamente assicurata alla PP</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48007415"/>
                  </a:ext>
                </a:extLst>
              </a:tr>
              <a:tr h="789603">
                <a:tc>
                  <a:txBody>
                    <a:bodyPr/>
                    <a:lstStyle/>
                    <a:p>
                      <a:pPr algn="l" fontAlgn="b"/>
                      <a:r>
                        <a:rPr lang="it-CH" sz="1600" u="none" strike="noStrike">
                          <a:effectLst/>
                        </a:rPr>
                        <a:t>Quale è la proporzione tra la soglia d'entrata e la rendita massima AVS?</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6 /. 8 (sei ottavi)</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03441303"/>
                  </a:ext>
                </a:extLst>
              </a:tr>
              <a:tr h="394801">
                <a:tc>
                  <a:txBody>
                    <a:bodyPr/>
                    <a:lstStyle/>
                    <a:p>
                      <a:pPr algn="l" fontAlgn="b"/>
                      <a:r>
                        <a:rPr lang="it-CH" sz="1600" u="none" strike="noStrike">
                          <a:effectLst/>
                        </a:rPr>
                        <a:t>Cos'è il salario massimo LPP?</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Il salario massimo assicurato obbligatoriamente nell'ambito della PP</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7490425"/>
                  </a:ext>
                </a:extLst>
              </a:tr>
              <a:tr h="394801">
                <a:tc>
                  <a:txBody>
                    <a:bodyPr/>
                    <a:lstStyle/>
                    <a:p>
                      <a:pPr algn="l" fontAlgn="b"/>
                      <a:r>
                        <a:rPr lang="it-CH" sz="1600" u="none" strike="noStrike" dirty="0">
                          <a:effectLst/>
                        </a:rPr>
                        <a:t>A quanto ammonta il salario massimo LPP 2024?</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dirty="0">
                          <a:effectLst/>
                        </a:rPr>
                        <a:t>88’200.--</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80827924"/>
                  </a:ext>
                </a:extLst>
              </a:tr>
              <a:tr h="394801">
                <a:tc>
                  <a:txBody>
                    <a:bodyPr/>
                    <a:lstStyle/>
                    <a:p>
                      <a:pPr algn="l" fontAlgn="b"/>
                      <a:r>
                        <a:rPr lang="it-CH" sz="1600" u="none" strike="noStrike">
                          <a:effectLst/>
                        </a:rPr>
                        <a:t>Cosè il salario coordinato?</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È il salario assicurato all'LPP</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26411906"/>
                  </a:ext>
                </a:extLst>
              </a:tr>
              <a:tr h="789603">
                <a:tc>
                  <a:txBody>
                    <a:bodyPr/>
                    <a:lstStyle/>
                    <a:p>
                      <a:pPr algn="l" fontAlgn="b"/>
                      <a:r>
                        <a:rPr lang="it-CH" sz="1600" u="none" strike="noStrike">
                          <a:effectLst/>
                        </a:rPr>
                        <a:t>A quanto ammonta il salario coordinato nel caso in cui il reddito di un dipendente sia superiore al massimo LPP?</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dirty="0">
                          <a:effectLst/>
                        </a:rPr>
                        <a:t>62’475.--</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92170183"/>
                  </a:ext>
                </a:extLst>
              </a:tr>
              <a:tr h="394801">
                <a:tc>
                  <a:txBody>
                    <a:bodyPr/>
                    <a:lstStyle/>
                    <a:p>
                      <a:pPr algn="l" fontAlgn="b"/>
                      <a:r>
                        <a:rPr lang="it-CH" sz="1600" u="none" strike="noStrike" dirty="0">
                          <a:effectLst/>
                        </a:rPr>
                        <a:t>A quanto ammontala deduzione di coordinamento 2024?</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dirty="0">
                          <a:effectLst/>
                        </a:rPr>
                        <a:t>25’725.--</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95169690"/>
                  </a:ext>
                </a:extLst>
              </a:tr>
              <a:tr h="394801">
                <a:tc>
                  <a:txBody>
                    <a:bodyPr/>
                    <a:lstStyle/>
                    <a:p>
                      <a:pPr algn="l" fontAlgn="b"/>
                      <a:r>
                        <a:rPr lang="it-CH" sz="1600" u="none" strike="noStrike">
                          <a:effectLst/>
                        </a:rPr>
                        <a:t>A quanto ammonta la soglia di entrata?</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b"/>
                      <a:r>
                        <a:rPr lang="it-CH" sz="1600" u="none" strike="noStrike" dirty="0">
                          <a:effectLst/>
                        </a:rPr>
                        <a:t>22050.--</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5044376"/>
                  </a:ext>
                </a:extLst>
              </a:tr>
              <a:tr h="1184404">
                <a:tc>
                  <a:txBody>
                    <a:bodyPr/>
                    <a:lstStyle/>
                    <a:p>
                      <a:pPr algn="l" fontAlgn="b"/>
                      <a:r>
                        <a:rPr lang="it-CH" sz="1600" u="none" strike="noStrike" dirty="0">
                          <a:effectLst/>
                        </a:rPr>
                        <a:t>A quanto ammonta il salario coordinato nel caso il reddito sia superiore alla soglia di entrata ma inferiore alla deduzione di coordinamento?</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dirty="0">
                          <a:effectLst/>
                        </a:rPr>
                        <a:t>A 1/8 della rendita massima AVS (3675.--)</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77123980"/>
                  </a:ext>
                </a:extLst>
              </a:tr>
              <a:tr h="789603">
                <a:tc>
                  <a:txBody>
                    <a:bodyPr/>
                    <a:lstStyle/>
                    <a:p>
                      <a:pPr algn="l" fontAlgn="b"/>
                      <a:r>
                        <a:rPr lang="it-CH" sz="1600" u="none" strike="noStrike">
                          <a:effectLst/>
                        </a:rPr>
                        <a:t>Cos'è l'aliquiota di conversione?</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dirty="0">
                          <a:effectLst/>
                        </a:rPr>
                        <a:t>La percentuale con la quale moltiplicare il capitale all'età del pensionamento per calcolare la rendita</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7554887"/>
                  </a:ext>
                </a:extLst>
              </a:tr>
            </a:tbl>
          </a:graphicData>
        </a:graphic>
      </p:graphicFrame>
      <p:sp>
        <p:nvSpPr>
          <p:cNvPr id="4" name="Rettangolo 3">
            <a:extLst>
              <a:ext uri="{FF2B5EF4-FFF2-40B4-BE49-F238E27FC236}">
                <a16:creationId xmlns:a16="http://schemas.microsoft.com/office/drawing/2014/main" id="{F0051E50-10EB-44FF-9F47-923EDBADA942}"/>
              </a:ext>
            </a:extLst>
          </p:cNvPr>
          <p:cNvSpPr/>
          <p:nvPr/>
        </p:nvSpPr>
        <p:spPr>
          <a:xfrm>
            <a:off x="5813571" y="541177"/>
            <a:ext cx="6378429" cy="756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0DAB7465-E7F7-488B-A81B-F51A4F7D5C72}"/>
              </a:ext>
            </a:extLst>
          </p:cNvPr>
          <p:cNvSpPr/>
          <p:nvPr/>
        </p:nvSpPr>
        <p:spPr>
          <a:xfrm>
            <a:off x="5813570" y="1317317"/>
            <a:ext cx="6378429" cy="8218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651816DC-75EE-482E-A78E-90F766C78711}"/>
              </a:ext>
            </a:extLst>
          </p:cNvPr>
          <p:cNvSpPr/>
          <p:nvPr/>
        </p:nvSpPr>
        <p:spPr>
          <a:xfrm>
            <a:off x="5813571" y="2139193"/>
            <a:ext cx="6378429" cy="374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0901671F-4FAF-41D1-BB50-A93585C25E37}"/>
              </a:ext>
            </a:extLst>
          </p:cNvPr>
          <p:cNvSpPr/>
          <p:nvPr/>
        </p:nvSpPr>
        <p:spPr>
          <a:xfrm>
            <a:off x="5813571" y="2520578"/>
            <a:ext cx="6378429" cy="401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2B80839A-4B51-4E75-B634-4524B9D8EC64}"/>
              </a:ext>
            </a:extLst>
          </p:cNvPr>
          <p:cNvSpPr/>
          <p:nvPr/>
        </p:nvSpPr>
        <p:spPr>
          <a:xfrm>
            <a:off x="5813571" y="2935170"/>
            <a:ext cx="6378429" cy="3544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E2B2926A-4017-4F65-9B9B-B3EA4B4EBF4B}"/>
              </a:ext>
            </a:extLst>
          </p:cNvPr>
          <p:cNvSpPr/>
          <p:nvPr/>
        </p:nvSpPr>
        <p:spPr>
          <a:xfrm>
            <a:off x="5813571" y="3296718"/>
            <a:ext cx="6378429" cy="8126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1EE5C7CD-2450-4E88-A6E8-DDE3FFAFC3D2}"/>
              </a:ext>
            </a:extLst>
          </p:cNvPr>
          <p:cNvSpPr/>
          <p:nvPr/>
        </p:nvSpPr>
        <p:spPr>
          <a:xfrm>
            <a:off x="5813571" y="4111494"/>
            <a:ext cx="6378429" cy="374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AFACDA0E-09C5-49AC-AFBD-FE4F621A3B7B}"/>
              </a:ext>
            </a:extLst>
          </p:cNvPr>
          <p:cNvSpPr/>
          <p:nvPr/>
        </p:nvSpPr>
        <p:spPr>
          <a:xfrm>
            <a:off x="5813569" y="4485744"/>
            <a:ext cx="6378429" cy="374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4CE278E1-17D4-4C5E-98DE-817C42D93FE3}"/>
              </a:ext>
            </a:extLst>
          </p:cNvPr>
          <p:cNvSpPr/>
          <p:nvPr/>
        </p:nvSpPr>
        <p:spPr>
          <a:xfrm>
            <a:off x="5813568" y="4875193"/>
            <a:ext cx="6378429" cy="1158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F13B6313-FAFB-437E-8445-6AE6A4BA578B}"/>
              </a:ext>
            </a:extLst>
          </p:cNvPr>
          <p:cNvSpPr/>
          <p:nvPr/>
        </p:nvSpPr>
        <p:spPr>
          <a:xfrm>
            <a:off x="5813571" y="6048462"/>
            <a:ext cx="6378429" cy="8399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170630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FB1C2DF4-60F4-473D-8526-32715AC5BF61}"/>
              </a:ext>
            </a:extLst>
          </p:cNvPr>
          <p:cNvGraphicFramePr>
            <a:graphicFrameLocks noGrp="1"/>
          </p:cNvGraphicFramePr>
          <p:nvPr>
            <p:extLst>
              <p:ext uri="{D42A27DB-BD31-4B8C-83A1-F6EECF244321}">
                <p14:modId xmlns:p14="http://schemas.microsoft.com/office/powerpoint/2010/main" val="3422754619"/>
              </p:ext>
            </p:extLst>
          </p:nvPr>
        </p:nvGraphicFramePr>
        <p:xfrm>
          <a:off x="-1" y="541177"/>
          <a:ext cx="12192001" cy="6316822"/>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1564414323"/>
                    </a:ext>
                  </a:extLst>
                </a:gridCol>
                <a:gridCol w="6381345">
                  <a:extLst>
                    <a:ext uri="{9D8B030D-6E8A-4147-A177-3AD203B41FA5}">
                      <a16:colId xmlns:a16="http://schemas.microsoft.com/office/drawing/2014/main" val="983700158"/>
                    </a:ext>
                  </a:extLst>
                </a:gridCol>
              </a:tblGrid>
              <a:tr h="350935">
                <a:tc>
                  <a:txBody>
                    <a:bodyPr/>
                    <a:lstStyle/>
                    <a:p>
                      <a:pPr algn="l" fontAlgn="b"/>
                      <a:r>
                        <a:rPr lang="it-CH" sz="1600" u="none" strike="noStrike">
                          <a:effectLst/>
                        </a:rPr>
                        <a:t>A quanto ammonta l'aliquota di conversione attuale?</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6,8%</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46833674"/>
                  </a:ext>
                </a:extLst>
              </a:tr>
              <a:tr h="701869">
                <a:tc>
                  <a:txBody>
                    <a:bodyPr/>
                    <a:lstStyle/>
                    <a:p>
                      <a:pPr algn="l" fontAlgn="b"/>
                      <a:r>
                        <a:rPr lang="it-CH" sz="1600" u="none" strike="noStrike" dirty="0">
                          <a:effectLst/>
                        </a:rPr>
                        <a:t>Cosa può accadere alle rendite di invalidità, se 1 e 2. pilastro dovessero superare insieme il 90% dell'ultimo reddito?</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Verrebbero ridotte al 90%</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07141117"/>
                  </a:ext>
                </a:extLst>
              </a:tr>
              <a:tr h="701869">
                <a:tc>
                  <a:txBody>
                    <a:bodyPr/>
                    <a:lstStyle/>
                    <a:p>
                      <a:pPr algn="l" fontAlgn="b"/>
                      <a:r>
                        <a:rPr lang="it-CH" sz="1600" u="none" strike="noStrike" dirty="0">
                          <a:effectLst/>
                        </a:rPr>
                        <a:t>A quali condizioni una donna senza figli può ottenere una rendita di vedovanza se il marito muore?</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Deve essere sposata da 5 anni e deve avere oltre 45 anni di età al momento del decesso del partner</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44143443"/>
                  </a:ext>
                </a:extLst>
              </a:tr>
              <a:tr h="701869">
                <a:tc>
                  <a:txBody>
                    <a:bodyPr/>
                    <a:lstStyle/>
                    <a:p>
                      <a:pPr algn="l" fontAlgn="b"/>
                      <a:r>
                        <a:rPr lang="it-CH" sz="1600" u="none" strike="noStrike" dirty="0">
                          <a:effectLst/>
                        </a:rPr>
                        <a:t>Una donna vedova con figli, riceve ancora la rendita dopo la maggiore età (o fine degli studi) dei figli?</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No</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32053379"/>
                  </a:ext>
                </a:extLst>
              </a:tr>
              <a:tr h="701869">
                <a:tc>
                  <a:txBody>
                    <a:bodyPr/>
                    <a:lstStyle/>
                    <a:p>
                      <a:pPr algn="l" fontAlgn="b"/>
                      <a:r>
                        <a:rPr lang="it-CH" sz="1600" u="none" strike="noStrike">
                          <a:effectLst/>
                        </a:rPr>
                        <a:t>Un uomo vedovo con figli, riceve ancora la rendita di vedovanza dopo il 18 anno di età dei figli?</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No</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99026651"/>
                  </a:ext>
                </a:extLst>
              </a:tr>
              <a:tr h="701869">
                <a:tc>
                  <a:txBody>
                    <a:bodyPr/>
                    <a:lstStyle/>
                    <a:p>
                      <a:pPr algn="l" fontAlgn="b"/>
                      <a:r>
                        <a:rPr lang="it-CH" sz="1600" u="none" strike="noStrike">
                          <a:effectLst/>
                        </a:rPr>
                        <a:t>A quali condizioni un uomo vedovo senza figli può ricevere la rendita di vedovanza della PP?</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Deve essere sposato da 5 anni e deve avere oltre 45 anni di età al momento del decesso del partner</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39983378"/>
                  </a:ext>
                </a:extLst>
              </a:tr>
              <a:tr h="701869">
                <a:tc>
                  <a:txBody>
                    <a:bodyPr/>
                    <a:lstStyle/>
                    <a:p>
                      <a:pPr algn="l" fontAlgn="b"/>
                      <a:r>
                        <a:rPr lang="it-CH" sz="1600" u="none" strike="noStrike">
                          <a:effectLst/>
                        </a:rPr>
                        <a:t>I partner registrati beneficiano della rendita di vedovanza della PP come quelli coniugati?</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Si</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85166081"/>
                  </a:ext>
                </a:extLst>
              </a:tr>
              <a:tr h="701869">
                <a:tc>
                  <a:txBody>
                    <a:bodyPr/>
                    <a:lstStyle/>
                    <a:p>
                      <a:pPr algn="l" fontAlgn="b"/>
                      <a:r>
                        <a:rPr lang="it-CH" sz="1600" u="none" strike="noStrike">
                          <a:effectLst/>
                        </a:rPr>
                        <a:t>Se le premesse per ottenere la rendita di vedovanza della PP non sono soddisfatte, il vedovo o la vedova cosa ricevono?</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Un capitale corrispondente al 3 rendite di vedovanza PP</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96308883"/>
                  </a:ext>
                </a:extLst>
              </a:tr>
              <a:tr h="350935">
                <a:tc>
                  <a:txBody>
                    <a:bodyPr/>
                    <a:lstStyle/>
                    <a:p>
                      <a:pPr algn="l" fontAlgn="b"/>
                      <a:r>
                        <a:rPr lang="it-CH" sz="1600" u="none" strike="noStrike">
                          <a:effectLst/>
                        </a:rPr>
                        <a:t>Fino a che età è prevista la rendita orfanile?</a:t>
                      </a:r>
                      <a:endParaRPr lang="it-CH" sz="1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a:effectLst/>
                        </a:rPr>
                        <a:t>Fino al compimento del 18. anno di età.</a:t>
                      </a:r>
                      <a:endParaRPr lang="it-CH" sz="16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26587398"/>
                  </a:ext>
                </a:extLst>
              </a:tr>
              <a:tr h="701869">
                <a:tc>
                  <a:txBody>
                    <a:bodyPr/>
                    <a:lstStyle/>
                    <a:p>
                      <a:pPr algn="l" fontAlgn="b"/>
                      <a:r>
                        <a:rPr lang="it-CH" sz="1600" u="none" strike="noStrike" dirty="0">
                          <a:effectLst/>
                        </a:rPr>
                        <a:t>Nel caso l’orfano studiasse, fino a che età può ottenere la rendita orfanile?</a:t>
                      </a:r>
                      <a:endParaRPr lang="it-CH"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600" u="none" strike="noStrike" dirty="0">
                          <a:effectLst/>
                        </a:rPr>
                        <a:t>Fino al compimento del 25° anno di età</a:t>
                      </a:r>
                      <a:endParaRPr lang="it-CH"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86269582"/>
                  </a:ext>
                </a:extLst>
              </a:tr>
            </a:tbl>
          </a:graphicData>
        </a:graphic>
      </p:graphicFrame>
      <p:sp>
        <p:nvSpPr>
          <p:cNvPr id="4" name="Rettangolo 3">
            <a:extLst>
              <a:ext uri="{FF2B5EF4-FFF2-40B4-BE49-F238E27FC236}">
                <a16:creationId xmlns:a16="http://schemas.microsoft.com/office/drawing/2014/main" id="{C5913CC5-1D52-4417-A464-D7D3D84896EA}"/>
              </a:ext>
            </a:extLst>
          </p:cNvPr>
          <p:cNvSpPr/>
          <p:nvPr/>
        </p:nvSpPr>
        <p:spPr>
          <a:xfrm>
            <a:off x="5813571" y="541177"/>
            <a:ext cx="6378429" cy="3564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8F40E7BD-A124-40CA-ADCB-0E8B5B9B77E5}"/>
              </a:ext>
            </a:extLst>
          </p:cNvPr>
          <p:cNvSpPr/>
          <p:nvPr/>
        </p:nvSpPr>
        <p:spPr>
          <a:xfrm>
            <a:off x="5813570" y="904130"/>
            <a:ext cx="6378429" cy="7485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1B0D522E-BF90-4D75-BFB3-66DD4E36B697}"/>
              </a:ext>
            </a:extLst>
          </p:cNvPr>
          <p:cNvSpPr/>
          <p:nvPr/>
        </p:nvSpPr>
        <p:spPr>
          <a:xfrm>
            <a:off x="5813571" y="1641333"/>
            <a:ext cx="6378429" cy="6488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BE17FC97-D1AF-4D4D-894B-EBBCC82C6941}"/>
              </a:ext>
            </a:extLst>
          </p:cNvPr>
          <p:cNvSpPr/>
          <p:nvPr/>
        </p:nvSpPr>
        <p:spPr>
          <a:xfrm>
            <a:off x="5813571" y="2290194"/>
            <a:ext cx="6378429" cy="728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45418480-C03B-4A42-9A8D-BCF97CF311B1}"/>
              </a:ext>
            </a:extLst>
          </p:cNvPr>
          <p:cNvSpPr/>
          <p:nvPr/>
        </p:nvSpPr>
        <p:spPr>
          <a:xfrm>
            <a:off x="5813571" y="3027397"/>
            <a:ext cx="6378429" cy="6488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08C8D759-B028-4077-8027-DA8FE0262559}"/>
              </a:ext>
            </a:extLst>
          </p:cNvPr>
          <p:cNvSpPr/>
          <p:nvPr/>
        </p:nvSpPr>
        <p:spPr>
          <a:xfrm>
            <a:off x="5813569" y="3696094"/>
            <a:ext cx="6378429" cy="7088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19E72EC4-DD26-4C17-A66A-74522CB1F25A}"/>
              </a:ext>
            </a:extLst>
          </p:cNvPr>
          <p:cNvSpPr/>
          <p:nvPr/>
        </p:nvSpPr>
        <p:spPr>
          <a:xfrm>
            <a:off x="5813571" y="4416222"/>
            <a:ext cx="6378429" cy="7088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E873FD34-30D5-4EC6-B55F-2333F52BCE2D}"/>
              </a:ext>
            </a:extLst>
          </p:cNvPr>
          <p:cNvSpPr/>
          <p:nvPr/>
        </p:nvSpPr>
        <p:spPr>
          <a:xfrm>
            <a:off x="5813571" y="5125052"/>
            <a:ext cx="6378429" cy="6709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F0C5BC23-FBDE-44C0-B042-415CD469EA0C}"/>
              </a:ext>
            </a:extLst>
          </p:cNvPr>
          <p:cNvSpPr/>
          <p:nvPr/>
        </p:nvSpPr>
        <p:spPr>
          <a:xfrm>
            <a:off x="5813571" y="5796043"/>
            <a:ext cx="6378429" cy="3742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01155411-ABF4-4F6E-B825-08D3AE50383C}"/>
              </a:ext>
            </a:extLst>
          </p:cNvPr>
          <p:cNvSpPr/>
          <p:nvPr/>
        </p:nvSpPr>
        <p:spPr>
          <a:xfrm>
            <a:off x="5813571" y="6170294"/>
            <a:ext cx="6378429" cy="7181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1006856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7D0397D9-9BB3-4CC2-809D-43C27A14C7C4}"/>
              </a:ext>
            </a:extLst>
          </p:cNvPr>
          <p:cNvGraphicFramePr>
            <a:graphicFrameLocks noGrp="1"/>
          </p:cNvGraphicFramePr>
          <p:nvPr>
            <p:extLst>
              <p:ext uri="{D42A27DB-BD31-4B8C-83A1-F6EECF244321}">
                <p14:modId xmlns:p14="http://schemas.microsoft.com/office/powerpoint/2010/main" val="686551780"/>
              </p:ext>
            </p:extLst>
          </p:nvPr>
        </p:nvGraphicFramePr>
        <p:xfrm>
          <a:off x="0" y="541177"/>
          <a:ext cx="12191999" cy="6316820"/>
        </p:xfrm>
        <a:graphic>
          <a:graphicData uri="http://schemas.openxmlformats.org/drawingml/2006/table">
            <a:tbl>
              <a:tblPr>
                <a:tableStyleId>{5C22544A-7EE6-4342-B048-85BDC9FD1C3A}</a:tableStyleId>
              </a:tblPr>
              <a:tblGrid>
                <a:gridCol w="5810655">
                  <a:extLst>
                    <a:ext uri="{9D8B030D-6E8A-4147-A177-3AD203B41FA5}">
                      <a16:colId xmlns:a16="http://schemas.microsoft.com/office/drawing/2014/main" val="3868182279"/>
                    </a:ext>
                  </a:extLst>
                </a:gridCol>
                <a:gridCol w="6381344">
                  <a:extLst>
                    <a:ext uri="{9D8B030D-6E8A-4147-A177-3AD203B41FA5}">
                      <a16:colId xmlns:a16="http://schemas.microsoft.com/office/drawing/2014/main" val="3206301593"/>
                    </a:ext>
                  </a:extLst>
                </a:gridCol>
              </a:tblGrid>
              <a:tr h="467912">
                <a:tc>
                  <a:txBody>
                    <a:bodyPr/>
                    <a:lstStyle/>
                    <a:p>
                      <a:pPr algn="l" fontAlgn="b"/>
                      <a:r>
                        <a:rPr lang="it-CH" sz="1400" u="none" strike="noStrike">
                          <a:effectLst/>
                        </a:rPr>
                        <a:t>A quale percentuale della rendita di vecchiaia ammonta la rendita di invalidità?</a:t>
                      </a:r>
                      <a:endParaRPr lang="it-CH" sz="1400" b="0" i="0" u="none" strike="noStrike">
                        <a:solidFill>
                          <a:srgbClr val="000000"/>
                        </a:solidFill>
                        <a:effectLst/>
                        <a:latin typeface="Calibri" panose="020F0502020204030204" pitchFamily="34" charset="0"/>
                      </a:endParaRPr>
                    </a:p>
                  </a:txBody>
                  <a:tcPr marL="8058" marR="8058" marT="8058" marB="0" anchor="ctr"/>
                </a:tc>
                <a:tc>
                  <a:txBody>
                    <a:bodyPr/>
                    <a:lstStyle/>
                    <a:p>
                      <a:pPr algn="r" fontAlgn="b"/>
                      <a:r>
                        <a:rPr lang="it-CH" sz="1400" u="none" strike="noStrike">
                          <a:effectLst/>
                        </a:rPr>
                        <a:t>100%</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1333720802"/>
                  </a:ext>
                </a:extLst>
              </a:tr>
              <a:tr h="467912">
                <a:tc>
                  <a:txBody>
                    <a:bodyPr/>
                    <a:lstStyle/>
                    <a:p>
                      <a:pPr algn="l" fontAlgn="b"/>
                      <a:r>
                        <a:rPr lang="it-CH" sz="1400" u="none" strike="noStrike">
                          <a:effectLst/>
                        </a:rPr>
                        <a:t>A quale percentuale della rendita di vecchiaia ammonta la rendita di vedovanza?</a:t>
                      </a:r>
                      <a:endParaRPr lang="it-CH" sz="1400" b="0" i="0" u="none" strike="noStrike">
                        <a:solidFill>
                          <a:srgbClr val="000000"/>
                        </a:solidFill>
                        <a:effectLst/>
                        <a:latin typeface="Calibri" panose="020F0502020204030204" pitchFamily="34" charset="0"/>
                      </a:endParaRPr>
                    </a:p>
                  </a:txBody>
                  <a:tcPr marL="8058" marR="8058" marT="8058" marB="0" anchor="ctr"/>
                </a:tc>
                <a:tc>
                  <a:txBody>
                    <a:bodyPr/>
                    <a:lstStyle/>
                    <a:p>
                      <a:pPr algn="r" fontAlgn="b"/>
                      <a:r>
                        <a:rPr lang="it-CH" sz="1400" u="none" strike="noStrike">
                          <a:effectLst/>
                        </a:rPr>
                        <a:t>60%</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2151245857"/>
                  </a:ext>
                </a:extLst>
              </a:tr>
              <a:tr h="467912">
                <a:tc>
                  <a:txBody>
                    <a:bodyPr/>
                    <a:lstStyle/>
                    <a:p>
                      <a:pPr algn="l" fontAlgn="b"/>
                      <a:r>
                        <a:rPr lang="it-CH" sz="1400" u="none" strike="noStrike" dirty="0">
                          <a:effectLst/>
                        </a:rPr>
                        <a:t>A quale percentuale della rendita di vecchiaia ammonta la rendita orfanile?</a:t>
                      </a:r>
                      <a:endParaRPr lang="it-CH" sz="1400" b="0" i="0" u="none" strike="noStrike" dirty="0">
                        <a:solidFill>
                          <a:srgbClr val="000000"/>
                        </a:solidFill>
                        <a:effectLst/>
                        <a:latin typeface="Calibri" panose="020F0502020204030204" pitchFamily="34" charset="0"/>
                      </a:endParaRPr>
                    </a:p>
                  </a:txBody>
                  <a:tcPr marL="8058" marR="8058" marT="8058" marB="0" anchor="ctr"/>
                </a:tc>
                <a:tc>
                  <a:txBody>
                    <a:bodyPr/>
                    <a:lstStyle/>
                    <a:p>
                      <a:pPr algn="r" fontAlgn="b"/>
                      <a:r>
                        <a:rPr lang="it-CH" sz="1400" u="none" strike="noStrike">
                          <a:effectLst/>
                        </a:rPr>
                        <a:t>20%</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2265447189"/>
                  </a:ext>
                </a:extLst>
              </a:tr>
              <a:tr h="701868">
                <a:tc>
                  <a:txBody>
                    <a:bodyPr/>
                    <a:lstStyle/>
                    <a:p>
                      <a:pPr algn="l" fontAlgn="b"/>
                      <a:r>
                        <a:rPr lang="it-CH" sz="1400" u="none" strike="noStrike">
                          <a:effectLst/>
                        </a:rPr>
                        <a:t>Cosa è il certificato di previdenza secondo LPP?</a:t>
                      </a:r>
                      <a:endParaRPr lang="it-CH" sz="1400" b="0" i="0" u="none" strike="noStrike">
                        <a:solidFill>
                          <a:srgbClr val="000000"/>
                        </a:solidFill>
                        <a:effectLst/>
                        <a:latin typeface="Calibri" panose="020F0502020204030204" pitchFamily="34" charset="0"/>
                      </a:endParaRPr>
                    </a:p>
                  </a:txBody>
                  <a:tcPr marL="8058" marR="8058" marT="8058" marB="0" anchor="ctr"/>
                </a:tc>
                <a:tc>
                  <a:txBody>
                    <a:bodyPr/>
                    <a:lstStyle/>
                    <a:p>
                      <a:pPr algn="l" fontAlgn="b"/>
                      <a:r>
                        <a:rPr lang="it-CH" sz="1400" u="none" strike="noStrike">
                          <a:effectLst/>
                        </a:rPr>
                        <a:t>L'attentato che annualmente emette l'istituto di previdenza per ogni dipendente. Esso riepiloga tutte le rendite ed i capitali della PP per ogni singolo dipendente.</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2527424737"/>
                  </a:ext>
                </a:extLst>
              </a:tr>
              <a:tr h="233957">
                <a:tc>
                  <a:txBody>
                    <a:bodyPr/>
                    <a:lstStyle/>
                    <a:p>
                      <a:pPr algn="l" fontAlgn="b"/>
                      <a:r>
                        <a:rPr lang="it-CH" sz="1400" u="none" strike="noStrike">
                          <a:effectLst/>
                        </a:rPr>
                        <a:t>Quali due "primati" per il calcolo della PP esistono?</a:t>
                      </a:r>
                      <a:endParaRPr lang="it-CH" sz="1400" b="0" i="0" u="none" strike="noStrike">
                        <a:solidFill>
                          <a:srgbClr val="000000"/>
                        </a:solidFill>
                        <a:effectLst/>
                        <a:latin typeface="Calibri" panose="020F0502020204030204" pitchFamily="34" charset="0"/>
                      </a:endParaRPr>
                    </a:p>
                  </a:txBody>
                  <a:tcPr marL="8058" marR="8058" marT="8058" marB="0" anchor="ctr"/>
                </a:tc>
                <a:tc>
                  <a:txBody>
                    <a:bodyPr/>
                    <a:lstStyle/>
                    <a:p>
                      <a:pPr algn="l" fontAlgn="b"/>
                      <a:r>
                        <a:rPr lang="it-CH" sz="1400" u="none" strike="noStrike">
                          <a:effectLst/>
                        </a:rPr>
                        <a:t>Primato dei premi e primato delle prestazioni</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1119601631"/>
                  </a:ext>
                </a:extLst>
              </a:tr>
              <a:tr h="233957">
                <a:tc>
                  <a:txBody>
                    <a:bodyPr/>
                    <a:lstStyle/>
                    <a:p>
                      <a:pPr algn="l" fontAlgn="b"/>
                      <a:r>
                        <a:rPr lang="it-CH" sz="1400" u="none" strike="noStrike">
                          <a:effectLst/>
                        </a:rPr>
                        <a:t>Con quale metodo è finanziata la PP?</a:t>
                      </a:r>
                      <a:endParaRPr lang="it-CH" sz="1400" b="0" i="0" u="none" strike="noStrike">
                        <a:solidFill>
                          <a:srgbClr val="000000"/>
                        </a:solidFill>
                        <a:effectLst/>
                        <a:latin typeface="Calibri" panose="020F0502020204030204" pitchFamily="34" charset="0"/>
                      </a:endParaRPr>
                    </a:p>
                  </a:txBody>
                  <a:tcPr marL="8058" marR="8058" marT="8058" marB="0" anchor="ctr"/>
                </a:tc>
                <a:tc>
                  <a:txBody>
                    <a:bodyPr/>
                    <a:lstStyle/>
                    <a:p>
                      <a:pPr algn="l" fontAlgn="b"/>
                      <a:r>
                        <a:rPr lang="it-CH" sz="1400" u="none" strike="noStrike">
                          <a:effectLst/>
                        </a:rPr>
                        <a:t>Sistema di capitalizzazione</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3368367394"/>
                  </a:ext>
                </a:extLst>
              </a:tr>
              <a:tr h="467912">
                <a:tc>
                  <a:txBody>
                    <a:bodyPr/>
                    <a:lstStyle/>
                    <a:p>
                      <a:pPr algn="l" fontAlgn="b"/>
                      <a:r>
                        <a:rPr lang="it-CH" sz="1400" u="none" strike="noStrike">
                          <a:effectLst/>
                        </a:rPr>
                        <a:t>Chi pagherebbe le rendite ed i capitali degli assicurati in caso di fallimento di un istituto di previdenza PP?</a:t>
                      </a:r>
                      <a:endParaRPr lang="it-CH" sz="1400" b="0" i="0" u="none" strike="noStrike">
                        <a:solidFill>
                          <a:srgbClr val="000000"/>
                        </a:solidFill>
                        <a:effectLst/>
                        <a:latin typeface="Calibri" panose="020F0502020204030204" pitchFamily="34" charset="0"/>
                      </a:endParaRPr>
                    </a:p>
                  </a:txBody>
                  <a:tcPr marL="8058" marR="8058" marT="8058" marB="0" anchor="ctr"/>
                </a:tc>
                <a:tc>
                  <a:txBody>
                    <a:bodyPr/>
                    <a:lstStyle/>
                    <a:p>
                      <a:pPr algn="l" fontAlgn="b"/>
                      <a:r>
                        <a:rPr lang="it-CH" sz="1400" u="none" strike="noStrike">
                          <a:effectLst/>
                        </a:rPr>
                        <a:t>Il fondo di garanzia LPP</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2030477432"/>
                  </a:ext>
                </a:extLst>
              </a:tr>
              <a:tr h="1403738">
                <a:tc>
                  <a:txBody>
                    <a:bodyPr/>
                    <a:lstStyle/>
                    <a:p>
                      <a:pPr algn="l" fontAlgn="b"/>
                      <a:r>
                        <a:rPr lang="it-CH" sz="1400" u="none" strike="noStrike">
                          <a:effectLst/>
                        </a:rPr>
                        <a:t>Quali 4 misure di sicurezza ha definito il consiglio federale per la sicurezza dei fondi delle PP?</a:t>
                      </a:r>
                      <a:endParaRPr lang="it-CH" sz="1400" b="0" i="0" u="none" strike="noStrike">
                        <a:solidFill>
                          <a:srgbClr val="000000"/>
                        </a:solidFill>
                        <a:effectLst/>
                        <a:latin typeface="Calibri" panose="020F0502020204030204" pitchFamily="34" charset="0"/>
                      </a:endParaRPr>
                    </a:p>
                  </a:txBody>
                  <a:tcPr marL="8058" marR="8058" marT="8058" marB="0" anchor="ctr"/>
                </a:tc>
                <a:tc>
                  <a:txBody>
                    <a:bodyPr/>
                    <a:lstStyle/>
                    <a:p>
                      <a:pPr algn="l" fontAlgn="b"/>
                      <a:r>
                        <a:rPr lang="it-CH" sz="1400" u="none" strike="noStrike">
                          <a:effectLst/>
                        </a:rPr>
                        <a:t>1. Gli istituti di previdenza sono sorvegliati da un autorità di sorveglianza / 2. L'Ufficio di controllo verifica ogni anno la situazione patrimoniale / 3.Periodicamente un perito riconosciuto deve verificare i conti degli istituti e redarre un rapporto / 4. ogni cassa pensione versa dei contributi ad un fondo di garanzia che subentrerebbe in caso di fallimento di un istituto di previdenza.</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1214602137"/>
                  </a:ext>
                </a:extLst>
              </a:tr>
              <a:tr h="935826">
                <a:tc>
                  <a:txBody>
                    <a:bodyPr/>
                    <a:lstStyle/>
                    <a:p>
                      <a:pPr algn="l" fontAlgn="b"/>
                      <a:r>
                        <a:rPr lang="it-CH" sz="1400" u="none" strike="noStrike" dirty="0">
                          <a:effectLst/>
                        </a:rPr>
                        <a:t>In quali 4 casi eccezionali è ammesso il prelevamento dei fondi presenti e/o del libero passaggio della LPP?</a:t>
                      </a:r>
                      <a:endParaRPr lang="it-CH" sz="1400" b="0" i="0" u="none" strike="noStrike" dirty="0">
                        <a:solidFill>
                          <a:srgbClr val="000000"/>
                        </a:solidFill>
                        <a:effectLst/>
                        <a:latin typeface="Calibri" panose="020F0502020204030204" pitchFamily="34" charset="0"/>
                      </a:endParaRPr>
                    </a:p>
                  </a:txBody>
                  <a:tcPr marL="8058" marR="8058" marT="8058" marB="0" anchor="ctr"/>
                </a:tc>
                <a:tc>
                  <a:txBody>
                    <a:bodyPr/>
                    <a:lstStyle/>
                    <a:p>
                      <a:pPr algn="l" fontAlgn="b"/>
                      <a:r>
                        <a:rPr lang="it-CH" sz="1400" u="none" strike="noStrike">
                          <a:effectLst/>
                        </a:rPr>
                        <a:t>L'assicurato lascia definitivamente la svizzera e si trasferisce in un paese fuori dalla UE, L'assicurato intraprende una attività lucrativa indipendente, per l'abitazione di proprietà (con i relativi limiti), in caso di importo modico (libero passaggio inferiore ad un annualità)</a:t>
                      </a:r>
                      <a:endParaRPr lang="it-CH" sz="1400" b="0" i="0" u="none" strike="noStrike">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1635907065"/>
                  </a:ext>
                </a:extLst>
              </a:tr>
              <a:tr h="935826">
                <a:tc>
                  <a:txBody>
                    <a:bodyPr/>
                    <a:lstStyle/>
                    <a:p>
                      <a:pPr algn="l" fontAlgn="b"/>
                      <a:r>
                        <a:rPr lang="it-CH" sz="1400" u="none" strike="noStrike" dirty="0">
                          <a:effectLst/>
                        </a:rPr>
                        <a:t>Quali 4 compiti assume il fondo di garanzia LPP?</a:t>
                      </a:r>
                      <a:endParaRPr lang="it-CH" sz="1400" b="0" i="0" u="none" strike="noStrike" dirty="0">
                        <a:solidFill>
                          <a:srgbClr val="000000"/>
                        </a:solidFill>
                        <a:effectLst/>
                        <a:latin typeface="Calibri" panose="020F0502020204030204" pitchFamily="34" charset="0"/>
                      </a:endParaRPr>
                    </a:p>
                  </a:txBody>
                  <a:tcPr marL="8058" marR="8058" marT="8058" marB="0" anchor="ctr"/>
                </a:tc>
                <a:tc>
                  <a:txBody>
                    <a:bodyPr/>
                    <a:lstStyle/>
                    <a:p>
                      <a:pPr algn="l" fontAlgn="b"/>
                      <a:r>
                        <a:rPr lang="it-CH" sz="1400" u="none" strike="noStrike" dirty="0">
                          <a:effectLst/>
                        </a:rPr>
                        <a:t>Erogazione di sussidi agli istituti con situazione sfavorevole di età, garanzia delle prestazioni in caso di datori di lavoro insolventi, gestione degli averi dimenticati,  gestione delle convenzioni bilaterali con l'UE in materia di previdenza professionale</a:t>
                      </a:r>
                      <a:endParaRPr lang="it-CH" sz="1400" b="0" i="0" u="none" strike="noStrike" dirty="0">
                        <a:solidFill>
                          <a:srgbClr val="000000"/>
                        </a:solidFill>
                        <a:effectLst/>
                        <a:latin typeface="Calibri" panose="020F0502020204030204" pitchFamily="34" charset="0"/>
                      </a:endParaRPr>
                    </a:p>
                  </a:txBody>
                  <a:tcPr marL="8058" marR="8058" marT="8058" marB="0" anchor="ctr"/>
                </a:tc>
                <a:extLst>
                  <a:ext uri="{0D108BD9-81ED-4DB2-BD59-A6C34878D82A}">
                    <a16:rowId xmlns:a16="http://schemas.microsoft.com/office/drawing/2014/main" val="3351079448"/>
                  </a:ext>
                </a:extLst>
              </a:tr>
            </a:tbl>
          </a:graphicData>
        </a:graphic>
      </p:graphicFrame>
      <p:sp>
        <p:nvSpPr>
          <p:cNvPr id="4" name="Rettangolo 3">
            <a:extLst>
              <a:ext uri="{FF2B5EF4-FFF2-40B4-BE49-F238E27FC236}">
                <a16:creationId xmlns:a16="http://schemas.microsoft.com/office/drawing/2014/main" id="{81008152-D549-4D92-85F7-614243378ABC}"/>
              </a:ext>
            </a:extLst>
          </p:cNvPr>
          <p:cNvSpPr/>
          <p:nvPr/>
        </p:nvSpPr>
        <p:spPr>
          <a:xfrm>
            <a:off x="5813571" y="541177"/>
            <a:ext cx="6378429" cy="4738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E066AE17-1810-43AD-8C2C-D15D204B316C}"/>
              </a:ext>
            </a:extLst>
          </p:cNvPr>
          <p:cNvSpPr/>
          <p:nvPr/>
        </p:nvSpPr>
        <p:spPr>
          <a:xfrm>
            <a:off x="5813570" y="1015069"/>
            <a:ext cx="6378429" cy="473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824DCAB3-ECE5-4460-8AEB-A9296F532391}"/>
              </a:ext>
            </a:extLst>
          </p:cNvPr>
          <p:cNvSpPr/>
          <p:nvPr/>
        </p:nvSpPr>
        <p:spPr>
          <a:xfrm>
            <a:off x="5813571" y="1488960"/>
            <a:ext cx="6378429" cy="473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35ECA503-3A77-4031-B7F2-292BC8AF0B80}"/>
              </a:ext>
            </a:extLst>
          </p:cNvPr>
          <p:cNvSpPr/>
          <p:nvPr/>
        </p:nvSpPr>
        <p:spPr>
          <a:xfrm>
            <a:off x="5813571" y="1962851"/>
            <a:ext cx="6378429" cy="6960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EE687AAD-D256-499B-AE24-7DA87886C8D5}"/>
              </a:ext>
            </a:extLst>
          </p:cNvPr>
          <p:cNvSpPr/>
          <p:nvPr/>
        </p:nvSpPr>
        <p:spPr>
          <a:xfrm>
            <a:off x="5813571" y="2678755"/>
            <a:ext cx="6378429" cy="2338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52700764-F9C2-48DC-873B-F478B4A46B11}"/>
              </a:ext>
            </a:extLst>
          </p:cNvPr>
          <p:cNvSpPr/>
          <p:nvPr/>
        </p:nvSpPr>
        <p:spPr>
          <a:xfrm>
            <a:off x="5813571" y="2932480"/>
            <a:ext cx="6378429" cy="1847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2A194EA7-DD3F-4DDE-ACED-6F087543381B}"/>
              </a:ext>
            </a:extLst>
          </p:cNvPr>
          <p:cNvSpPr/>
          <p:nvPr/>
        </p:nvSpPr>
        <p:spPr>
          <a:xfrm>
            <a:off x="5813571" y="3137046"/>
            <a:ext cx="6378429" cy="436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9D29A569-7960-4DB9-B914-B6D833D7B65C}"/>
              </a:ext>
            </a:extLst>
          </p:cNvPr>
          <p:cNvSpPr/>
          <p:nvPr/>
        </p:nvSpPr>
        <p:spPr>
          <a:xfrm>
            <a:off x="5813571" y="3593378"/>
            <a:ext cx="6378429" cy="13896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2DAAD64C-4A75-4196-935C-1063A773019A}"/>
              </a:ext>
            </a:extLst>
          </p:cNvPr>
          <p:cNvSpPr/>
          <p:nvPr/>
        </p:nvSpPr>
        <p:spPr>
          <a:xfrm>
            <a:off x="5813571" y="5002901"/>
            <a:ext cx="6378429" cy="9884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3935B457-D03E-4F4B-9B14-61A6F068B95A}"/>
              </a:ext>
            </a:extLst>
          </p:cNvPr>
          <p:cNvSpPr/>
          <p:nvPr/>
        </p:nvSpPr>
        <p:spPr>
          <a:xfrm>
            <a:off x="5813571" y="5991396"/>
            <a:ext cx="6378429" cy="8666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2327252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5" name="Tabella 4">
            <a:extLst>
              <a:ext uri="{FF2B5EF4-FFF2-40B4-BE49-F238E27FC236}">
                <a16:creationId xmlns:a16="http://schemas.microsoft.com/office/drawing/2014/main" id="{E5930EE3-14AE-4B8C-B6E8-13A8B676F03F}"/>
              </a:ext>
            </a:extLst>
          </p:cNvPr>
          <p:cNvGraphicFramePr>
            <a:graphicFrameLocks noGrp="1"/>
          </p:cNvGraphicFramePr>
          <p:nvPr>
            <p:extLst>
              <p:ext uri="{D42A27DB-BD31-4B8C-83A1-F6EECF244321}">
                <p14:modId xmlns:p14="http://schemas.microsoft.com/office/powerpoint/2010/main" val="3529956065"/>
              </p:ext>
            </p:extLst>
          </p:nvPr>
        </p:nvGraphicFramePr>
        <p:xfrm>
          <a:off x="-1" y="541177"/>
          <a:ext cx="12192001" cy="6316823"/>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3431664549"/>
                    </a:ext>
                  </a:extLst>
                </a:gridCol>
                <a:gridCol w="6381345">
                  <a:extLst>
                    <a:ext uri="{9D8B030D-6E8A-4147-A177-3AD203B41FA5}">
                      <a16:colId xmlns:a16="http://schemas.microsoft.com/office/drawing/2014/main" val="3167613055"/>
                    </a:ext>
                  </a:extLst>
                </a:gridCol>
              </a:tblGrid>
              <a:tr h="1394442">
                <a:tc>
                  <a:txBody>
                    <a:bodyPr/>
                    <a:lstStyle/>
                    <a:p>
                      <a:pPr algn="l" fontAlgn="b"/>
                      <a:r>
                        <a:rPr lang="it-CH" sz="1400" u="none" strike="noStrike" dirty="0">
                          <a:effectLst/>
                        </a:rPr>
                        <a:t>Quali 4 compiti assume l'istituto collettore?</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Esecuzione della previdenza professionale, Esecuzione della previdenza professionale per i disoccupati, Gestione dei conti di libero passaggio non attribuibili, controllo della </a:t>
                      </a:r>
                      <a:r>
                        <a:rPr lang="it-CH" sz="1400" u="none" strike="noStrike" dirty="0" err="1">
                          <a:effectLst/>
                        </a:rPr>
                        <a:t>riaffiliazione</a:t>
                      </a:r>
                      <a:r>
                        <a:rPr lang="it-CH" sz="1400" u="none" strike="noStrike" dirty="0">
                          <a:effectLst/>
                        </a:rPr>
                        <a:t> di un istituto di previdenza in caso di scioglimento del contratto con l'istituto precedente.</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4874939"/>
                  </a:ext>
                </a:extLst>
              </a:tr>
              <a:tr h="697220">
                <a:tc>
                  <a:txBody>
                    <a:bodyPr/>
                    <a:lstStyle/>
                    <a:p>
                      <a:pPr algn="l" fontAlgn="b"/>
                      <a:r>
                        <a:rPr lang="it-CH" sz="1400" u="none" strike="noStrike">
                          <a:effectLst/>
                        </a:rPr>
                        <a:t>Quale è il salario massimo assicurabile nel caso di un LPP sovra obbligatoria?</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10 volte il salario massimo LPP</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22907239"/>
                  </a:ext>
                </a:extLst>
              </a:tr>
              <a:tr h="348611">
                <a:tc>
                  <a:txBody>
                    <a:bodyPr/>
                    <a:lstStyle/>
                    <a:p>
                      <a:pPr algn="l" fontAlgn="b"/>
                      <a:r>
                        <a:rPr lang="it-CH" sz="1400" u="none" strike="noStrike">
                          <a:effectLst/>
                        </a:rPr>
                        <a:t>Quali due tipi di assicurazione sovraobbligatoria esistono?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Avvolgente e splitting</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58722128"/>
                  </a:ext>
                </a:extLst>
              </a:tr>
              <a:tr h="348611">
                <a:tc>
                  <a:txBody>
                    <a:bodyPr/>
                    <a:lstStyle/>
                    <a:p>
                      <a:pPr algn="l" fontAlgn="b"/>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95491639"/>
                  </a:ext>
                </a:extLst>
              </a:tr>
              <a:tr h="348611">
                <a:tc>
                  <a:txBody>
                    <a:bodyPr/>
                    <a:lstStyle/>
                    <a:p>
                      <a:pPr algn="l" fontAlgn="b"/>
                      <a:r>
                        <a:rPr lang="it-CH" sz="1400" u="none" strike="noStrike">
                          <a:effectLst/>
                        </a:rPr>
                        <a:t>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21537498"/>
                  </a:ext>
                </a:extLst>
              </a:tr>
              <a:tr h="630985">
                <a:tc>
                  <a:txBody>
                    <a:bodyPr/>
                    <a:lstStyle/>
                    <a:p>
                      <a:pPr algn="l" fontAlgn="b"/>
                      <a:r>
                        <a:rPr lang="it-CH" sz="1400" u="none" strike="noStrike">
                          <a:effectLst/>
                        </a:rPr>
                        <a:t>Chi appartiene alla cerchia delle persone obbligatoriamente assicurate con la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Tutti i lavoratori dipendenti e tutti i disoccupati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75390361"/>
                  </a:ext>
                </a:extLst>
              </a:tr>
              <a:tr h="348611">
                <a:tc>
                  <a:txBody>
                    <a:bodyPr/>
                    <a:lstStyle/>
                    <a:p>
                      <a:pPr algn="l" fontAlgn="b"/>
                      <a:r>
                        <a:rPr lang="it-CH" sz="1400" u="none" strike="noStrike">
                          <a:effectLst/>
                        </a:rPr>
                        <a:t>C'è un reddito minimo per avere l'obbligo dell'assicurazione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no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46951291"/>
                  </a:ext>
                </a:extLst>
              </a:tr>
              <a:tr h="630985">
                <a:tc>
                  <a:txBody>
                    <a:bodyPr/>
                    <a:lstStyle/>
                    <a:p>
                      <a:pPr algn="l" fontAlgn="b"/>
                      <a:r>
                        <a:rPr lang="it-CH" sz="1400" u="none" strike="noStrike">
                          <a:effectLst/>
                        </a:rPr>
                        <a:t>Chi apartiene alla cerchia delle persone che possono facoltativamente assicurarsi con la LAINF? … e a quali 2 condizioni</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gli indipendenti, a condizione che lavorino in Svizzera e che siano domiciliati o in Svizzera o in un paese UE</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64153734"/>
                  </a:ext>
                </a:extLst>
              </a:tr>
              <a:tr h="630985">
                <a:tc>
                  <a:txBody>
                    <a:bodyPr/>
                    <a:lstStyle/>
                    <a:p>
                      <a:pPr algn="l" fontAlgn="b"/>
                      <a:r>
                        <a:rPr lang="it-CH" sz="1400" u="none" strike="noStrike">
                          <a:effectLst/>
                        </a:rPr>
                        <a:t>A quali condizioni vige l'obbligatorietà di essere assicurati solo per gli infortuni professionali (IP) e per le Malattie professionali?</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Lavoro meno di 8 ore settimanali per lo stesso datore di lavoro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50308021"/>
                  </a:ext>
                </a:extLst>
              </a:tr>
              <a:tr h="937762">
                <a:tc>
                  <a:txBody>
                    <a:bodyPr/>
                    <a:lstStyle/>
                    <a:p>
                      <a:pPr algn="l" fontAlgn="b"/>
                      <a:r>
                        <a:rPr lang="it-CH" sz="1400" u="none" strike="noStrike" dirty="0">
                          <a:effectLst/>
                        </a:rPr>
                        <a:t>A quali condizioni vige l'obbligatorietà di essere assicurati per gli infortuni non professionali (INP), per gli infortuni professionali (IP) e per le Malattie professionali?</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Lavoro di 8 ore settimanali o più presso lo stesso datore di lavoro</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424808"/>
                  </a:ext>
                </a:extLst>
              </a:tr>
            </a:tbl>
          </a:graphicData>
        </a:graphic>
      </p:graphicFrame>
      <p:sp>
        <p:nvSpPr>
          <p:cNvPr id="6" name="Rettangolo 5">
            <a:extLst>
              <a:ext uri="{FF2B5EF4-FFF2-40B4-BE49-F238E27FC236}">
                <a16:creationId xmlns:a16="http://schemas.microsoft.com/office/drawing/2014/main" id="{92E62B6F-7679-4216-BD21-4F4E6A1519A2}"/>
              </a:ext>
            </a:extLst>
          </p:cNvPr>
          <p:cNvSpPr/>
          <p:nvPr/>
        </p:nvSpPr>
        <p:spPr>
          <a:xfrm>
            <a:off x="5813571" y="541177"/>
            <a:ext cx="6378429" cy="1410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B807AA8E-8C4C-4BF8-B897-2CF72F1098EE}"/>
              </a:ext>
            </a:extLst>
          </p:cNvPr>
          <p:cNvSpPr/>
          <p:nvPr/>
        </p:nvSpPr>
        <p:spPr>
          <a:xfrm>
            <a:off x="5813571" y="1961495"/>
            <a:ext cx="6378429" cy="67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DB1C0B6E-D579-4A3C-ACB8-227FFA195686}"/>
              </a:ext>
            </a:extLst>
          </p:cNvPr>
          <p:cNvSpPr/>
          <p:nvPr/>
        </p:nvSpPr>
        <p:spPr>
          <a:xfrm>
            <a:off x="5813571" y="2646813"/>
            <a:ext cx="6378429" cy="3260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9" name="Rettangolo 8">
            <a:extLst>
              <a:ext uri="{FF2B5EF4-FFF2-40B4-BE49-F238E27FC236}">
                <a16:creationId xmlns:a16="http://schemas.microsoft.com/office/drawing/2014/main" id="{BCE6B729-11C8-4332-8D44-92EBA17C1360}"/>
              </a:ext>
            </a:extLst>
          </p:cNvPr>
          <p:cNvSpPr/>
          <p:nvPr/>
        </p:nvSpPr>
        <p:spPr>
          <a:xfrm>
            <a:off x="5813571" y="3003259"/>
            <a:ext cx="6378429" cy="3544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0" name="Rettangolo 9">
            <a:extLst>
              <a:ext uri="{FF2B5EF4-FFF2-40B4-BE49-F238E27FC236}">
                <a16:creationId xmlns:a16="http://schemas.microsoft.com/office/drawing/2014/main" id="{5BE75102-EFBD-471C-8BE9-435605489F52}"/>
              </a:ext>
            </a:extLst>
          </p:cNvPr>
          <p:cNvSpPr/>
          <p:nvPr/>
        </p:nvSpPr>
        <p:spPr>
          <a:xfrm>
            <a:off x="5813571" y="3375479"/>
            <a:ext cx="6378429" cy="326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1" name="Rettangolo 10">
            <a:extLst>
              <a:ext uri="{FF2B5EF4-FFF2-40B4-BE49-F238E27FC236}">
                <a16:creationId xmlns:a16="http://schemas.microsoft.com/office/drawing/2014/main" id="{B572343F-E07D-4ABB-B772-3E4BC97E9C5E}"/>
              </a:ext>
            </a:extLst>
          </p:cNvPr>
          <p:cNvSpPr/>
          <p:nvPr/>
        </p:nvSpPr>
        <p:spPr>
          <a:xfrm>
            <a:off x="5813571" y="3731944"/>
            <a:ext cx="6378429" cy="5883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2" name="Rettangolo 11">
            <a:extLst>
              <a:ext uri="{FF2B5EF4-FFF2-40B4-BE49-F238E27FC236}">
                <a16:creationId xmlns:a16="http://schemas.microsoft.com/office/drawing/2014/main" id="{452F63D3-124E-43B7-80CD-F8802C23BBB2}"/>
              </a:ext>
            </a:extLst>
          </p:cNvPr>
          <p:cNvSpPr/>
          <p:nvPr/>
        </p:nvSpPr>
        <p:spPr>
          <a:xfrm>
            <a:off x="5813571" y="4320331"/>
            <a:ext cx="6378429" cy="3742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08913EB3-6B81-4CFE-A9B2-E506D6F1ACDF}"/>
              </a:ext>
            </a:extLst>
          </p:cNvPr>
          <p:cNvSpPr/>
          <p:nvPr/>
        </p:nvSpPr>
        <p:spPr>
          <a:xfrm>
            <a:off x="5813571" y="4694580"/>
            <a:ext cx="6378429" cy="6156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4" name="Rettangolo 13">
            <a:extLst>
              <a:ext uri="{FF2B5EF4-FFF2-40B4-BE49-F238E27FC236}">
                <a16:creationId xmlns:a16="http://schemas.microsoft.com/office/drawing/2014/main" id="{92083A13-7C14-43C6-A45C-6EE6160E9F13}"/>
              </a:ext>
            </a:extLst>
          </p:cNvPr>
          <p:cNvSpPr/>
          <p:nvPr/>
        </p:nvSpPr>
        <p:spPr>
          <a:xfrm>
            <a:off x="5813571" y="5310232"/>
            <a:ext cx="6378429" cy="588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5" name="Rettangolo 14">
            <a:extLst>
              <a:ext uri="{FF2B5EF4-FFF2-40B4-BE49-F238E27FC236}">
                <a16:creationId xmlns:a16="http://schemas.microsoft.com/office/drawing/2014/main" id="{4330657F-B4FC-46C8-BD0D-70B1A2A0D5E6}"/>
              </a:ext>
            </a:extLst>
          </p:cNvPr>
          <p:cNvSpPr/>
          <p:nvPr/>
        </p:nvSpPr>
        <p:spPr>
          <a:xfrm>
            <a:off x="5813571" y="5898496"/>
            <a:ext cx="6378429" cy="989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2336127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6"/>
                                        </p:tgtEl>
                                      </p:cBhvr>
                                    </p:animEffect>
                                    <p:anim calcmode="lin" valueType="num">
                                      <p:cBhvr>
                                        <p:cTn id="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14" dur="26">
                                          <p:stCondLst>
                                            <p:cond delay="620"/>
                                          </p:stCondLst>
                                        </p:cTn>
                                        <p:tgtEl>
                                          <p:spTgt spid="6"/>
                                        </p:tgtEl>
                                      </p:cBhvr>
                                      <p:to x="100000" y="60000"/>
                                    </p:animScale>
                                    <p:animScale>
                                      <p:cBhvr>
                                        <p:cTn id="15" dur="166" decel="50000">
                                          <p:stCondLst>
                                            <p:cond delay="646"/>
                                          </p:stCondLst>
                                        </p:cTn>
                                        <p:tgtEl>
                                          <p:spTgt spid="6"/>
                                        </p:tgtEl>
                                      </p:cBhvr>
                                      <p:to x="100000" y="100000"/>
                                    </p:animScale>
                                    <p:animScale>
                                      <p:cBhvr>
                                        <p:cTn id="16" dur="26">
                                          <p:stCondLst>
                                            <p:cond delay="1312"/>
                                          </p:stCondLst>
                                        </p:cTn>
                                        <p:tgtEl>
                                          <p:spTgt spid="6"/>
                                        </p:tgtEl>
                                      </p:cBhvr>
                                      <p:to x="100000" y="80000"/>
                                    </p:animScale>
                                    <p:animScale>
                                      <p:cBhvr>
                                        <p:cTn id="17" dur="166" decel="50000">
                                          <p:stCondLst>
                                            <p:cond delay="1338"/>
                                          </p:stCondLst>
                                        </p:cTn>
                                        <p:tgtEl>
                                          <p:spTgt spid="6"/>
                                        </p:tgtEl>
                                      </p:cBhvr>
                                      <p:to x="100000" y="100000"/>
                                    </p:animScale>
                                    <p:animScale>
                                      <p:cBhvr>
                                        <p:cTn id="18" dur="26">
                                          <p:stCondLst>
                                            <p:cond delay="1642"/>
                                          </p:stCondLst>
                                        </p:cTn>
                                        <p:tgtEl>
                                          <p:spTgt spid="6"/>
                                        </p:tgtEl>
                                      </p:cBhvr>
                                      <p:to x="100000" y="90000"/>
                                    </p:animScale>
                                    <p:animScale>
                                      <p:cBhvr>
                                        <p:cTn id="19" dur="166" decel="50000">
                                          <p:stCondLst>
                                            <p:cond delay="1668"/>
                                          </p:stCondLst>
                                        </p:cTn>
                                        <p:tgtEl>
                                          <p:spTgt spid="6"/>
                                        </p:tgtEl>
                                      </p:cBhvr>
                                      <p:to x="100000" y="100000"/>
                                    </p:animScale>
                                    <p:animScale>
                                      <p:cBhvr>
                                        <p:cTn id="20" dur="26">
                                          <p:stCondLst>
                                            <p:cond delay="1808"/>
                                          </p:stCondLst>
                                        </p:cTn>
                                        <p:tgtEl>
                                          <p:spTgt spid="6"/>
                                        </p:tgtEl>
                                      </p:cBhvr>
                                      <p:to x="100000" y="95000"/>
                                    </p:animScale>
                                    <p:animScale>
                                      <p:cBhvr>
                                        <p:cTn id="21" dur="166" decel="50000">
                                          <p:stCondLst>
                                            <p:cond delay="1834"/>
                                          </p:stCondLst>
                                        </p:cTn>
                                        <p:tgtEl>
                                          <p:spTgt spid="6"/>
                                        </p:tgtEl>
                                      </p:cBhvr>
                                      <p:to x="100000" y="100000"/>
                                    </p:animScale>
                                    <p:set>
                                      <p:cBhvr>
                                        <p:cTn id="22" dur="1" fill="hold">
                                          <p:stCondLst>
                                            <p:cond delay="19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7"/>
                                        </p:tgtEl>
                                      </p:cBhvr>
                                    </p:animEffect>
                                    <p:anim calcmode="lin" valueType="num">
                                      <p:cBhvr>
                                        <p:cTn id="2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34" dur="26">
                                          <p:stCondLst>
                                            <p:cond delay="620"/>
                                          </p:stCondLst>
                                        </p:cTn>
                                        <p:tgtEl>
                                          <p:spTgt spid="7"/>
                                        </p:tgtEl>
                                      </p:cBhvr>
                                      <p:to x="100000" y="60000"/>
                                    </p:animScale>
                                    <p:animScale>
                                      <p:cBhvr>
                                        <p:cTn id="35" dur="166" decel="50000">
                                          <p:stCondLst>
                                            <p:cond delay="646"/>
                                          </p:stCondLst>
                                        </p:cTn>
                                        <p:tgtEl>
                                          <p:spTgt spid="7"/>
                                        </p:tgtEl>
                                      </p:cBhvr>
                                      <p:to x="100000" y="100000"/>
                                    </p:animScale>
                                    <p:animScale>
                                      <p:cBhvr>
                                        <p:cTn id="36" dur="26">
                                          <p:stCondLst>
                                            <p:cond delay="1312"/>
                                          </p:stCondLst>
                                        </p:cTn>
                                        <p:tgtEl>
                                          <p:spTgt spid="7"/>
                                        </p:tgtEl>
                                      </p:cBhvr>
                                      <p:to x="100000" y="80000"/>
                                    </p:animScale>
                                    <p:animScale>
                                      <p:cBhvr>
                                        <p:cTn id="37" dur="166" decel="50000">
                                          <p:stCondLst>
                                            <p:cond delay="1338"/>
                                          </p:stCondLst>
                                        </p:cTn>
                                        <p:tgtEl>
                                          <p:spTgt spid="7"/>
                                        </p:tgtEl>
                                      </p:cBhvr>
                                      <p:to x="100000" y="100000"/>
                                    </p:animScale>
                                    <p:animScale>
                                      <p:cBhvr>
                                        <p:cTn id="38" dur="26">
                                          <p:stCondLst>
                                            <p:cond delay="1642"/>
                                          </p:stCondLst>
                                        </p:cTn>
                                        <p:tgtEl>
                                          <p:spTgt spid="7"/>
                                        </p:tgtEl>
                                      </p:cBhvr>
                                      <p:to x="100000" y="90000"/>
                                    </p:animScale>
                                    <p:animScale>
                                      <p:cBhvr>
                                        <p:cTn id="39" dur="166" decel="50000">
                                          <p:stCondLst>
                                            <p:cond delay="1668"/>
                                          </p:stCondLst>
                                        </p:cTn>
                                        <p:tgtEl>
                                          <p:spTgt spid="7"/>
                                        </p:tgtEl>
                                      </p:cBhvr>
                                      <p:to x="100000" y="100000"/>
                                    </p:animScale>
                                    <p:animScale>
                                      <p:cBhvr>
                                        <p:cTn id="40" dur="26">
                                          <p:stCondLst>
                                            <p:cond delay="1808"/>
                                          </p:stCondLst>
                                        </p:cTn>
                                        <p:tgtEl>
                                          <p:spTgt spid="7"/>
                                        </p:tgtEl>
                                      </p:cBhvr>
                                      <p:to x="100000" y="95000"/>
                                    </p:animScale>
                                    <p:animScale>
                                      <p:cBhvr>
                                        <p:cTn id="41" dur="166" decel="50000">
                                          <p:stCondLst>
                                            <p:cond delay="1834"/>
                                          </p:stCondLst>
                                        </p:cTn>
                                        <p:tgtEl>
                                          <p:spTgt spid="7"/>
                                        </p:tgtEl>
                                      </p:cBhvr>
                                      <p:to x="100000" y="100000"/>
                                    </p:animScale>
                                    <p:set>
                                      <p:cBhvr>
                                        <p:cTn id="42" dur="1" fill="hold">
                                          <p:stCondLst>
                                            <p:cond delay="1999"/>
                                          </p:stCondLst>
                                        </p:cTn>
                                        <p:tgtEl>
                                          <p:spTgt spid="7"/>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8"/>
                                        </p:tgtEl>
                                      </p:cBhvr>
                                    </p:animEffect>
                                    <p:anim calcmode="lin" valueType="num">
                                      <p:cBhvr>
                                        <p:cTn id="4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54" dur="26">
                                          <p:stCondLst>
                                            <p:cond delay="620"/>
                                          </p:stCondLst>
                                        </p:cTn>
                                        <p:tgtEl>
                                          <p:spTgt spid="8"/>
                                        </p:tgtEl>
                                      </p:cBhvr>
                                      <p:to x="100000" y="60000"/>
                                    </p:animScale>
                                    <p:animScale>
                                      <p:cBhvr>
                                        <p:cTn id="55" dur="166" decel="50000">
                                          <p:stCondLst>
                                            <p:cond delay="646"/>
                                          </p:stCondLst>
                                        </p:cTn>
                                        <p:tgtEl>
                                          <p:spTgt spid="8"/>
                                        </p:tgtEl>
                                      </p:cBhvr>
                                      <p:to x="100000" y="100000"/>
                                    </p:animScale>
                                    <p:animScale>
                                      <p:cBhvr>
                                        <p:cTn id="56" dur="26">
                                          <p:stCondLst>
                                            <p:cond delay="1312"/>
                                          </p:stCondLst>
                                        </p:cTn>
                                        <p:tgtEl>
                                          <p:spTgt spid="8"/>
                                        </p:tgtEl>
                                      </p:cBhvr>
                                      <p:to x="100000" y="80000"/>
                                    </p:animScale>
                                    <p:animScale>
                                      <p:cBhvr>
                                        <p:cTn id="57" dur="166" decel="50000">
                                          <p:stCondLst>
                                            <p:cond delay="1338"/>
                                          </p:stCondLst>
                                        </p:cTn>
                                        <p:tgtEl>
                                          <p:spTgt spid="8"/>
                                        </p:tgtEl>
                                      </p:cBhvr>
                                      <p:to x="100000" y="100000"/>
                                    </p:animScale>
                                    <p:animScale>
                                      <p:cBhvr>
                                        <p:cTn id="58" dur="26">
                                          <p:stCondLst>
                                            <p:cond delay="1642"/>
                                          </p:stCondLst>
                                        </p:cTn>
                                        <p:tgtEl>
                                          <p:spTgt spid="8"/>
                                        </p:tgtEl>
                                      </p:cBhvr>
                                      <p:to x="100000" y="90000"/>
                                    </p:animScale>
                                    <p:animScale>
                                      <p:cBhvr>
                                        <p:cTn id="59" dur="166" decel="50000">
                                          <p:stCondLst>
                                            <p:cond delay="1668"/>
                                          </p:stCondLst>
                                        </p:cTn>
                                        <p:tgtEl>
                                          <p:spTgt spid="8"/>
                                        </p:tgtEl>
                                      </p:cBhvr>
                                      <p:to x="100000" y="100000"/>
                                    </p:animScale>
                                    <p:animScale>
                                      <p:cBhvr>
                                        <p:cTn id="60" dur="26">
                                          <p:stCondLst>
                                            <p:cond delay="1808"/>
                                          </p:stCondLst>
                                        </p:cTn>
                                        <p:tgtEl>
                                          <p:spTgt spid="8"/>
                                        </p:tgtEl>
                                      </p:cBhvr>
                                      <p:to x="100000" y="95000"/>
                                    </p:animScale>
                                    <p:animScale>
                                      <p:cBhvr>
                                        <p:cTn id="61" dur="166" decel="50000">
                                          <p:stCondLst>
                                            <p:cond delay="1834"/>
                                          </p:stCondLst>
                                        </p:cTn>
                                        <p:tgtEl>
                                          <p:spTgt spid="8"/>
                                        </p:tgtEl>
                                      </p:cBhvr>
                                      <p:to x="100000" y="100000"/>
                                    </p:animScale>
                                    <p:set>
                                      <p:cBhvr>
                                        <p:cTn id="62" dur="1" fill="hold">
                                          <p:stCondLst>
                                            <p:cond delay="1999"/>
                                          </p:stCondLst>
                                        </p:cTn>
                                        <p:tgtEl>
                                          <p:spTgt spid="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9"/>
                                        </p:tgtEl>
                                      </p:cBhvr>
                                    </p:animEffect>
                                    <p:anim calcmode="lin" valueType="num">
                                      <p:cBhvr>
                                        <p:cTn id="6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74" dur="26">
                                          <p:stCondLst>
                                            <p:cond delay="620"/>
                                          </p:stCondLst>
                                        </p:cTn>
                                        <p:tgtEl>
                                          <p:spTgt spid="9"/>
                                        </p:tgtEl>
                                      </p:cBhvr>
                                      <p:to x="100000" y="60000"/>
                                    </p:animScale>
                                    <p:animScale>
                                      <p:cBhvr>
                                        <p:cTn id="75" dur="166" decel="50000">
                                          <p:stCondLst>
                                            <p:cond delay="646"/>
                                          </p:stCondLst>
                                        </p:cTn>
                                        <p:tgtEl>
                                          <p:spTgt spid="9"/>
                                        </p:tgtEl>
                                      </p:cBhvr>
                                      <p:to x="100000" y="100000"/>
                                    </p:animScale>
                                    <p:animScale>
                                      <p:cBhvr>
                                        <p:cTn id="76" dur="26">
                                          <p:stCondLst>
                                            <p:cond delay="1312"/>
                                          </p:stCondLst>
                                        </p:cTn>
                                        <p:tgtEl>
                                          <p:spTgt spid="9"/>
                                        </p:tgtEl>
                                      </p:cBhvr>
                                      <p:to x="100000" y="80000"/>
                                    </p:animScale>
                                    <p:animScale>
                                      <p:cBhvr>
                                        <p:cTn id="77" dur="166" decel="50000">
                                          <p:stCondLst>
                                            <p:cond delay="1338"/>
                                          </p:stCondLst>
                                        </p:cTn>
                                        <p:tgtEl>
                                          <p:spTgt spid="9"/>
                                        </p:tgtEl>
                                      </p:cBhvr>
                                      <p:to x="100000" y="100000"/>
                                    </p:animScale>
                                    <p:animScale>
                                      <p:cBhvr>
                                        <p:cTn id="78" dur="26">
                                          <p:stCondLst>
                                            <p:cond delay="1642"/>
                                          </p:stCondLst>
                                        </p:cTn>
                                        <p:tgtEl>
                                          <p:spTgt spid="9"/>
                                        </p:tgtEl>
                                      </p:cBhvr>
                                      <p:to x="100000" y="90000"/>
                                    </p:animScale>
                                    <p:animScale>
                                      <p:cBhvr>
                                        <p:cTn id="79" dur="166" decel="50000">
                                          <p:stCondLst>
                                            <p:cond delay="1668"/>
                                          </p:stCondLst>
                                        </p:cTn>
                                        <p:tgtEl>
                                          <p:spTgt spid="9"/>
                                        </p:tgtEl>
                                      </p:cBhvr>
                                      <p:to x="100000" y="100000"/>
                                    </p:animScale>
                                    <p:animScale>
                                      <p:cBhvr>
                                        <p:cTn id="80" dur="26">
                                          <p:stCondLst>
                                            <p:cond delay="1808"/>
                                          </p:stCondLst>
                                        </p:cTn>
                                        <p:tgtEl>
                                          <p:spTgt spid="9"/>
                                        </p:tgtEl>
                                      </p:cBhvr>
                                      <p:to x="100000" y="95000"/>
                                    </p:animScale>
                                    <p:animScale>
                                      <p:cBhvr>
                                        <p:cTn id="81" dur="166" decel="50000">
                                          <p:stCondLst>
                                            <p:cond delay="1834"/>
                                          </p:stCondLst>
                                        </p:cTn>
                                        <p:tgtEl>
                                          <p:spTgt spid="9"/>
                                        </p:tgtEl>
                                      </p:cBhvr>
                                      <p:to x="100000" y="100000"/>
                                    </p:animScale>
                                    <p:set>
                                      <p:cBhvr>
                                        <p:cTn id="82" dur="1" fill="hold">
                                          <p:stCondLst>
                                            <p:cond delay="1999"/>
                                          </p:stCondLst>
                                        </p:cTn>
                                        <p:tgtEl>
                                          <p:spTgt spid="9"/>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10"/>
                                        </p:tgtEl>
                                      </p:cBhvr>
                                    </p:animEffect>
                                    <p:anim calcmode="lin" valueType="num">
                                      <p:cBhvr>
                                        <p:cTn id="8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94" dur="26">
                                          <p:stCondLst>
                                            <p:cond delay="620"/>
                                          </p:stCondLst>
                                        </p:cTn>
                                        <p:tgtEl>
                                          <p:spTgt spid="10"/>
                                        </p:tgtEl>
                                      </p:cBhvr>
                                      <p:to x="100000" y="60000"/>
                                    </p:animScale>
                                    <p:animScale>
                                      <p:cBhvr>
                                        <p:cTn id="95" dur="166" decel="50000">
                                          <p:stCondLst>
                                            <p:cond delay="646"/>
                                          </p:stCondLst>
                                        </p:cTn>
                                        <p:tgtEl>
                                          <p:spTgt spid="10"/>
                                        </p:tgtEl>
                                      </p:cBhvr>
                                      <p:to x="100000" y="100000"/>
                                    </p:animScale>
                                    <p:animScale>
                                      <p:cBhvr>
                                        <p:cTn id="96" dur="26">
                                          <p:stCondLst>
                                            <p:cond delay="1312"/>
                                          </p:stCondLst>
                                        </p:cTn>
                                        <p:tgtEl>
                                          <p:spTgt spid="10"/>
                                        </p:tgtEl>
                                      </p:cBhvr>
                                      <p:to x="100000" y="80000"/>
                                    </p:animScale>
                                    <p:animScale>
                                      <p:cBhvr>
                                        <p:cTn id="97" dur="166" decel="50000">
                                          <p:stCondLst>
                                            <p:cond delay="1338"/>
                                          </p:stCondLst>
                                        </p:cTn>
                                        <p:tgtEl>
                                          <p:spTgt spid="10"/>
                                        </p:tgtEl>
                                      </p:cBhvr>
                                      <p:to x="100000" y="100000"/>
                                    </p:animScale>
                                    <p:animScale>
                                      <p:cBhvr>
                                        <p:cTn id="98" dur="26">
                                          <p:stCondLst>
                                            <p:cond delay="1642"/>
                                          </p:stCondLst>
                                        </p:cTn>
                                        <p:tgtEl>
                                          <p:spTgt spid="10"/>
                                        </p:tgtEl>
                                      </p:cBhvr>
                                      <p:to x="100000" y="90000"/>
                                    </p:animScale>
                                    <p:animScale>
                                      <p:cBhvr>
                                        <p:cTn id="99" dur="166" decel="50000">
                                          <p:stCondLst>
                                            <p:cond delay="1668"/>
                                          </p:stCondLst>
                                        </p:cTn>
                                        <p:tgtEl>
                                          <p:spTgt spid="10"/>
                                        </p:tgtEl>
                                      </p:cBhvr>
                                      <p:to x="100000" y="100000"/>
                                    </p:animScale>
                                    <p:animScale>
                                      <p:cBhvr>
                                        <p:cTn id="100" dur="26">
                                          <p:stCondLst>
                                            <p:cond delay="1808"/>
                                          </p:stCondLst>
                                        </p:cTn>
                                        <p:tgtEl>
                                          <p:spTgt spid="10"/>
                                        </p:tgtEl>
                                      </p:cBhvr>
                                      <p:to x="100000" y="95000"/>
                                    </p:animScale>
                                    <p:animScale>
                                      <p:cBhvr>
                                        <p:cTn id="101" dur="166" decel="50000">
                                          <p:stCondLst>
                                            <p:cond delay="1834"/>
                                          </p:stCondLst>
                                        </p:cTn>
                                        <p:tgtEl>
                                          <p:spTgt spid="10"/>
                                        </p:tgtEl>
                                      </p:cBhvr>
                                      <p:to x="100000" y="100000"/>
                                    </p:animScale>
                                    <p:set>
                                      <p:cBhvr>
                                        <p:cTn id="102" dur="1" fill="hold">
                                          <p:stCondLst>
                                            <p:cond delay="1999"/>
                                          </p:stCondLst>
                                        </p:cTn>
                                        <p:tgtEl>
                                          <p:spTgt spid="10"/>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11"/>
                                        </p:tgtEl>
                                      </p:cBhvr>
                                    </p:animEffect>
                                    <p:anim calcmode="lin" valueType="num">
                                      <p:cBhvr>
                                        <p:cTn id="10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14" dur="26">
                                          <p:stCondLst>
                                            <p:cond delay="620"/>
                                          </p:stCondLst>
                                        </p:cTn>
                                        <p:tgtEl>
                                          <p:spTgt spid="11"/>
                                        </p:tgtEl>
                                      </p:cBhvr>
                                      <p:to x="100000" y="60000"/>
                                    </p:animScale>
                                    <p:animScale>
                                      <p:cBhvr>
                                        <p:cTn id="115" dur="166" decel="50000">
                                          <p:stCondLst>
                                            <p:cond delay="646"/>
                                          </p:stCondLst>
                                        </p:cTn>
                                        <p:tgtEl>
                                          <p:spTgt spid="11"/>
                                        </p:tgtEl>
                                      </p:cBhvr>
                                      <p:to x="100000" y="100000"/>
                                    </p:animScale>
                                    <p:animScale>
                                      <p:cBhvr>
                                        <p:cTn id="116" dur="26">
                                          <p:stCondLst>
                                            <p:cond delay="1312"/>
                                          </p:stCondLst>
                                        </p:cTn>
                                        <p:tgtEl>
                                          <p:spTgt spid="11"/>
                                        </p:tgtEl>
                                      </p:cBhvr>
                                      <p:to x="100000" y="80000"/>
                                    </p:animScale>
                                    <p:animScale>
                                      <p:cBhvr>
                                        <p:cTn id="117" dur="166" decel="50000">
                                          <p:stCondLst>
                                            <p:cond delay="1338"/>
                                          </p:stCondLst>
                                        </p:cTn>
                                        <p:tgtEl>
                                          <p:spTgt spid="11"/>
                                        </p:tgtEl>
                                      </p:cBhvr>
                                      <p:to x="100000" y="100000"/>
                                    </p:animScale>
                                    <p:animScale>
                                      <p:cBhvr>
                                        <p:cTn id="118" dur="26">
                                          <p:stCondLst>
                                            <p:cond delay="1642"/>
                                          </p:stCondLst>
                                        </p:cTn>
                                        <p:tgtEl>
                                          <p:spTgt spid="11"/>
                                        </p:tgtEl>
                                      </p:cBhvr>
                                      <p:to x="100000" y="90000"/>
                                    </p:animScale>
                                    <p:animScale>
                                      <p:cBhvr>
                                        <p:cTn id="119" dur="166" decel="50000">
                                          <p:stCondLst>
                                            <p:cond delay="1668"/>
                                          </p:stCondLst>
                                        </p:cTn>
                                        <p:tgtEl>
                                          <p:spTgt spid="11"/>
                                        </p:tgtEl>
                                      </p:cBhvr>
                                      <p:to x="100000" y="100000"/>
                                    </p:animScale>
                                    <p:animScale>
                                      <p:cBhvr>
                                        <p:cTn id="120" dur="26">
                                          <p:stCondLst>
                                            <p:cond delay="1808"/>
                                          </p:stCondLst>
                                        </p:cTn>
                                        <p:tgtEl>
                                          <p:spTgt spid="11"/>
                                        </p:tgtEl>
                                      </p:cBhvr>
                                      <p:to x="100000" y="95000"/>
                                    </p:animScale>
                                    <p:animScale>
                                      <p:cBhvr>
                                        <p:cTn id="121" dur="166" decel="50000">
                                          <p:stCondLst>
                                            <p:cond delay="1834"/>
                                          </p:stCondLst>
                                        </p:cTn>
                                        <p:tgtEl>
                                          <p:spTgt spid="11"/>
                                        </p:tgtEl>
                                      </p:cBhvr>
                                      <p:to x="100000" y="100000"/>
                                    </p:animScale>
                                    <p:set>
                                      <p:cBhvr>
                                        <p:cTn id="122" dur="1" fill="hold">
                                          <p:stCondLst>
                                            <p:cond delay="1999"/>
                                          </p:stCondLst>
                                        </p:cTn>
                                        <p:tgtEl>
                                          <p:spTgt spid="11"/>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2"/>
                                        </p:tgtEl>
                                      </p:cBhvr>
                                    </p:animEffect>
                                    <p:anim calcmode="lin" valueType="num">
                                      <p:cBhvr>
                                        <p:cTn id="12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34" dur="26">
                                          <p:stCondLst>
                                            <p:cond delay="620"/>
                                          </p:stCondLst>
                                        </p:cTn>
                                        <p:tgtEl>
                                          <p:spTgt spid="12"/>
                                        </p:tgtEl>
                                      </p:cBhvr>
                                      <p:to x="100000" y="60000"/>
                                    </p:animScale>
                                    <p:animScale>
                                      <p:cBhvr>
                                        <p:cTn id="135" dur="166" decel="50000">
                                          <p:stCondLst>
                                            <p:cond delay="646"/>
                                          </p:stCondLst>
                                        </p:cTn>
                                        <p:tgtEl>
                                          <p:spTgt spid="12"/>
                                        </p:tgtEl>
                                      </p:cBhvr>
                                      <p:to x="100000" y="100000"/>
                                    </p:animScale>
                                    <p:animScale>
                                      <p:cBhvr>
                                        <p:cTn id="136" dur="26">
                                          <p:stCondLst>
                                            <p:cond delay="1312"/>
                                          </p:stCondLst>
                                        </p:cTn>
                                        <p:tgtEl>
                                          <p:spTgt spid="12"/>
                                        </p:tgtEl>
                                      </p:cBhvr>
                                      <p:to x="100000" y="80000"/>
                                    </p:animScale>
                                    <p:animScale>
                                      <p:cBhvr>
                                        <p:cTn id="137" dur="166" decel="50000">
                                          <p:stCondLst>
                                            <p:cond delay="1338"/>
                                          </p:stCondLst>
                                        </p:cTn>
                                        <p:tgtEl>
                                          <p:spTgt spid="12"/>
                                        </p:tgtEl>
                                      </p:cBhvr>
                                      <p:to x="100000" y="100000"/>
                                    </p:animScale>
                                    <p:animScale>
                                      <p:cBhvr>
                                        <p:cTn id="138" dur="26">
                                          <p:stCondLst>
                                            <p:cond delay="1642"/>
                                          </p:stCondLst>
                                        </p:cTn>
                                        <p:tgtEl>
                                          <p:spTgt spid="12"/>
                                        </p:tgtEl>
                                      </p:cBhvr>
                                      <p:to x="100000" y="90000"/>
                                    </p:animScale>
                                    <p:animScale>
                                      <p:cBhvr>
                                        <p:cTn id="139" dur="166" decel="50000">
                                          <p:stCondLst>
                                            <p:cond delay="1668"/>
                                          </p:stCondLst>
                                        </p:cTn>
                                        <p:tgtEl>
                                          <p:spTgt spid="12"/>
                                        </p:tgtEl>
                                      </p:cBhvr>
                                      <p:to x="100000" y="100000"/>
                                    </p:animScale>
                                    <p:animScale>
                                      <p:cBhvr>
                                        <p:cTn id="140" dur="26">
                                          <p:stCondLst>
                                            <p:cond delay="1808"/>
                                          </p:stCondLst>
                                        </p:cTn>
                                        <p:tgtEl>
                                          <p:spTgt spid="12"/>
                                        </p:tgtEl>
                                      </p:cBhvr>
                                      <p:to x="100000" y="95000"/>
                                    </p:animScale>
                                    <p:animScale>
                                      <p:cBhvr>
                                        <p:cTn id="141" dur="166" decel="50000">
                                          <p:stCondLst>
                                            <p:cond delay="1834"/>
                                          </p:stCondLst>
                                        </p:cTn>
                                        <p:tgtEl>
                                          <p:spTgt spid="12"/>
                                        </p:tgtEl>
                                      </p:cBhvr>
                                      <p:to x="100000" y="100000"/>
                                    </p:animScale>
                                    <p:set>
                                      <p:cBhvr>
                                        <p:cTn id="142" dur="1" fill="hold">
                                          <p:stCondLst>
                                            <p:cond delay="1999"/>
                                          </p:stCondLst>
                                        </p:cTn>
                                        <p:tgtEl>
                                          <p:spTgt spid="12"/>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3"/>
                                        </p:tgtEl>
                                      </p:cBhvr>
                                    </p:animEffect>
                                    <p:anim calcmode="lin" valueType="num">
                                      <p:cBhvr>
                                        <p:cTn id="14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54" dur="26">
                                          <p:stCondLst>
                                            <p:cond delay="620"/>
                                          </p:stCondLst>
                                        </p:cTn>
                                        <p:tgtEl>
                                          <p:spTgt spid="13"/>
                                        </p:tgtEl>
                                      </p:cBhvr>
                                      <p:to x="100000" y="60000"/>
                                    </p:animScale>
                                    <p:animScale>
                                      <p:cBhvr>
                                        <p:cTn id="155" dur="166" decel="50000">
                                          <p:stCondLst>
                                            <p:cond delay="646"/>
                                          </p:stCondLst>
                                        </p:cTn>
                                        <p:tgtEl>
                                          <p:spTgt spid="13"/>
                                        </p:tgtEl>
                                      </p:cBhvr>
                                      <p:to x="100000" y="100000"/>
                                    </p:animScale>
                                    <p:animScale>
                                      <p:cBhvr>
                                        <p:cTn id="156" dur="26">
                                          <p:stCondLst>
                                            <p:cond delay="1312"/>
                                          </p:stCondLst>
                                        </p:cTn>
                                        <p:tgtEl>
                                          <p:spTgt spid="13"/>
                                        </p:tgtEl>
                                      </p:cBhvr>
                                      <p:to x="100000" y="80000"/>
                                    </p:animScale>
                                    <p:animScale>
                                      <p:cBhvr>
                                        <p:cTn id="157" dur="166" decel="50000">
                                          <p:stCondLst>
                                            <p:cond delay="1338"/>
                                          </p:stCondLst>
                                        </p:cTn>
                                        <p:tgtEl>
                                          <p:spTgt spid="13"/>
                                        </p:tgtEl>
                                      </p:cBhvr>
                                      <p:to x="100000" y="100000"/>
                                    </p:animScale>
                                    <p:animScale>
                                      <p:cBhvr>
                                        <p:cTn id="158" dur="26">
                                          <p:stCondLst>
                                            <p:cond delay="1642"/>
                                          </p:stCondLst>
                                        </p:cTn>
                                        <p:tgtEl>
                                          <p:spTgt spid="13"/>
                                        </p:tgtEl>
                                      </p:cBhvr>
                                      <p:to x="100000" y="90000"/>
                                    </p:animScale>
                                    <p:animScale>
                                      <p:cBhvr>
                                        <p:cTn id="159" dur="166" decel="50000">
                                          <p:stCondLst>
                                            <p:cond delay="1668"/>
                                          </p:stCondLst>
                                        </p:cTn>
                                        <p:tgtEl>
                                          <p:spTgt spid="13"/>
                                        </p:tgtEl>
                                      </p:cBhvr>
                                      <p:to x="100000" y="100000"/>
                                    </p:animScale>
                                    <p:animScale>
                                      <p:cBhvr>
                                        <p:cTn id="160" dur="26">
                                          <p:stCondLst>
                                            <p:cond delay="1808"/>
                                          </p:stCondLst>
                                        </p:cTn>
                                        <p:tgtEl>
                                          <p:spTgt spid="13"/>
                                        </p:tgtEl>
                                      </p:cBhvr>
                                      <p:to x="100000" y="95000"/>
                                    </p:animScale>
                                    <p:animScale>
                                      <p:cBhvr>
                                        <p:cTn id="161" dur="166" decel="50000">
                                          <p:stCondLst>
                                            <p:cond delay="1834"/>
                                          </p:stCondLst>
                                        </p:cTn>
                                        <p:tgtEl>
                                          <p:spTgt spid="13"/>
                                        </p:tgtEl>
                                      </p:cBhvr>
                                      <p:to x="100000" y="100000"/>
                                    </p:animScale>
                                    <p:set>
                                      <p:cBhvr>
                                        <p:cTn id="162" dur="1" fill="hold">
                                          <p:stCondLst>
                                            <p:cond delay="1999"/>
                                          </p:stCondLst>
                                        </p:cTn>
                                        <p:tgtEl>
                                          <p:spTgt spid="13"/>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4"/>
                                        </p:tgtEl>
                                      </p:cBhvr>
                                    </p:animEffect>
                                    <p:anim calcmode="lin" valueType="num">
                                      <p:cBhvr>
                                        <p:cTn id="167" dur="1822" tmFilter="0,0; 0.14,0.31; 0.43,0.73; 0.71,0.91; 1.0,1.0">
                                          <p:stCondLst>
                                            <p:cond delay="0"/>
                                          </p:stCondLst>
                                        </p:cTn>
                                        <p:tgtEl>
                                          <p:spTgt spid="14"/>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4"/>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4"/>
                                        </p:tgtEl>
                                        <p:attrNameLst>
                                          <p:attrName>ppt_y</p:attrName>
                                        </p:attrNameLst>
                                      </p:cBhvr>
                                      <p:tavLst>
                                        <p:tav tm="0">
                                          <p:val>
                                            <p:strVal val="ppt_y"/>
                                          </p:val>
                                        </p:tav>
                                        <p:tav tm="100000">
                                          <p:val>
                                            <p:strVal val="ppt_y+ppt_h"/>
                                          </p:val>
                                        </p:tav>
                                      </p:tavLst>
                                    </p:anim>
                                    <p:animScale>
                                      <p:cBhvr>
                                        <p:cTn id="174" dur="26">
                                          <p:stCondLst>
                                            <p:cond delay="620"/>
                                          </p:stCondLst>
                                        </p:cTn>
                                        <p:tgtEl>
                                          <p:spTgt spid="14"/>
                                        </p:tgtEl>
                                      </p:cBhvr>
                                      <p:to x="100000" y="60000"/>
                                    </p:animScale>
                                    <p:animScale>
                                      <p:cBhvr>
                                        <p:cTn id="175" dur="166" decel="50000">
                                          <p:stCondLst>
                                            <p:cond delay="646"/>
                                          </p:stCondLst>
                                        </p:cTn>
                                        <p:tgtEl>
                                          <p:spTgt spid="14"/>
                                        </p:tgtEl>
                                      </p:cBhvr>
                                      <p:to x="100000" y="100000"/>
                                    </p:animScale>
                                    <p:animScale>
                                      <p:cBhvr>
                                        <p:cTn id="176" dur="26">
                                          <p:stCondLst>
                                            <p:cond delay="1312"/>
                                          </p:stCondLst>
                                        </p:cTn>
                                        <p:tgtEl>
                                          <p:spTgt spid="14"/>
                                        </p:tgtEl>
                                      </p:cBhvr>
                                      <p:to x="100000" y="80000"/>
                                    </p:animScale>
                                    <p:animScale>
                                      <p:cBhvr>
                                        <p:cTn id="177" dur="166" decel="50000">
                                          <p:stCondLst>
                                            <p:cond delay="1338"/>
                                          </p:stCondLst>
                                        </p:cTn>
                                        <p:tgtEl>
                                          <p:spTgt spid="14"/>
                                        </p:tgtEl>
                                      </p:cBhvr>
                                      <p:to x="100000" y="100000"/>
                                    </p:animScale>
                                    <p:animScale>
                                      <p:cBhvr>
                                        <p:cTn id="178" dur="26">
                                          <p:stCondLst>
                                            <p:cond delay="1642"/>
                                          </p:stCondLst>
                                        </p:cTn>
                                        <p:tgtEl>
                                          <p:spTgt spid="14"/>
                                        </p:tgtEl>
                                      </p:cBhvr>
                                      <p:to x="100000" y="90000"/>
                                    </p:animScale>
                                    <p:animScale>
                                      <p:cBhvr>
                                        <p:cTn id="179" dur="166" decel="50000">
                                          <p:stCondLst>
                                            <p:cond delay="1668"/>
                                          </p:stCondLst>
                                        </p:cTn>
                                        <p:tgtEl>
                                          <p:spTgt spid="14"/>
                                        </p:tgtEl>
                                      </p:cBhvr>
                                      <p:to x="100000" y="100000"/>
                                    </p:animScale>
                                    <p:animScale>
                                      <p:cBhvr>
                                        <p:cTn id="180" dur="26">
                                          <p:stCondLst>
                                            <p:cond delay="1808"/>
                                          </p:stCondLst>
                                        </p:cTn>
                                        <p:tgtEl>
                                          <p:spTgt spid="14"/>
                                        </p:tgtEl>
                                      </p:cBhvr>
                                      <p:to x="100000" y="95000"/>
                                    </p:animScale>
                                    <p:animScale>
                                      <p:cBhvr>
                                        <p:cTn id="181" dur="166" decel="50000">
                                          <p:stCondLst>
                                            <p:cond delay="1834"/>
                                          </p:stCondLst>
                                        </p:cTn>
                                        <p:tgtEl>
                                          <p:spTgt spid="14"/>
                                        </p:tgtEl>
                                      </p:cBhvr>
                                      <p:to x="100000" y="100000"/>
                                    </p:animScale>
                                    <p:set>
                                      <p:cBhvr>
                                        <p:cTn id="182" dur="1" fill="hold">
                                          <p:stCondLst>
                                            <p:cond delay="1999"/>
                                          </p:stCondLst>
                                        </p:cTn>
                                        <p:tgtEl>
                                          <p:spTgt spid="14"/>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5"/>
                                        </p:tgtEl>
                                      </p:cBhvr>
                                    </p:animEffect>
                                    <p:anim calcmode="lin" valueType="num">
                                      <p:cBhvr>
                                        <p:cTn id="187" dur="1822" tmFilter="0,0; 0.14,0.31; 0.43,0.73; 0.71,0.91; 1.0,1.0">
                                          <p:stCondLst>
                                            <p:cond delay="0"/>
                                          </p:stCondLst>
                                        </p:cTn>
                                        <p:tgtEl>
                                          <p:spTgt spid="15"/>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5"/>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5"/>
                                        </p:tgtEl>
                                        <p:attrNameLst>
                                          <p:attrName>ppt_y</p:attrName>
                                        </p:attrNameLst>
                                      </p:cBhvr>
                                      <p:tavLst>
                                        <p:tav tm="0">
                                          <p:val>
                                            <p:strVal val="ppt_y"/>
                                          </p:val>
                                        </p:tav>
                                        <p:tav tm="100000">
                                          <p:val>
                                            <p:strVal val="ppt_y+ppt_h"/>
                                          </p:val>
                                        </p:tav>
                                      </p:tavLst>
                                    </p:anim>
                                    <p:animScale>
                                      <p:cBhvr>
                                        <p:cTn id="194" dur="26">
                                          <p:stCondLst>
                                            <p:cond delay="620"/>
                                          </p:stCondLst>
                                        </p:cTn>
                                        <p:tgtEl>
                                          <p:spTgt spid="15"/>
                                        </p:tgtEl>
                                      </p:cBhvr>
                                      <p:to x="100000" y="60000"/>
                                    </p:animScale>
                                    <p:animScale>
                                      <p:cBhvr>
                                        <p:cTn id="195" dur="166" decel="50000">
                                          <p:stCondLst>
                                            <p:cond delay="646"/>
                                          </p:stCondLst>
                                        </p:cTn>
                                        <p:tgtEl>
                                          <p:spTgt spid="15"/>
                                        </p:tgtEl>
                                      </p:cBhvr>
                                      <p:to x="100000" y="100000"/>
                                    </p:animScale>
                                    <p:animScale>
                                      <p:cBhvr>
                                        <p:cTn id="196" dur="26">
                                          <p:stCondLst>
                                            <p:cond delay="1312"/>
                                          </p:stCondLst>
                                        </p:cTn>
                                        <p:tgtEl>
                                          <p:spTgt spid="15"/>
                                        </p:tgtEl>
                                      </p:cBhvr>
                                      <p:to x="100000" y="80000"/>
                                    </p:animScale>
                                    <p:animScale>
                                      <p:cBhvr>
                                        <p:cTn id="197" dur="166" decel="50000">
                                          <p:stCondLst>
                                            <p:cond delay="1338"/>
                                          </p:stCondLst>
                                        </p:cTn>
                                        <p:tgtEl>
                                          <p:spTgt spid="15"/>
                                        </p:tgtEl>
                                      </p:cBhvr>
                                      <p:to x="100000" y="100000"/>
                                    </p:animScale>
                                    <p:animScale>
                                      <p:cBhvr>
                                        <p:cTn id="198" dur="26">
                                          <p:stCondLst>
                                            <p:cond delay="1642"/>
                                          </p:stCondLst>
                                        </p:cTn>
                                        <p:tgtEl>
                                          <p:spTgt spid="15"/>
                                        </p:tgtEl>
                                      </p:cBhvr>
                                      <p:to x="100000" y="90000"/>
                                    </p:animScale>
                                    <p:animScale>
                                      <p:cBhvr>
                                        <p:cTn id="199" dur="166" decel="50000">
                                          <p:stCondLst>
                                            <p:cond delay="1668"/>
                                          </p:stCondLst>
                                        </p:cTn>
                                        <p:tgtEl>
                                          <p:spTgt spid="15"/>
                                        </p:tgtEl>
                                      </p:cBhvr>
                                      <p:to x="100000" y="100000"/>
                                    </p:animScale>
                                    <p:animScale>
                                      <p:cBhvr>
                                        <p:cTn id="200" dur="26">
                                          <p:stCondLst>
                                            <p:cond delay="1808"/>
                                          </p:stCondLst>
                                        </p:cTn>
                                        <p:tgtEl>
                                          <p:spTgt spid="15"/>
                                        </p:tgtEl>
                                      </p:cBhvr>
                                      <p:to x="100000" y="95000"/>
                                    </p:animScale>
                                    <p:animScale>
                                      <p:cBhvr>
                                        <p:cTn id="201" dur="166" decel="50000">
                                          <p:stCondLst>
                                            <p:cond delay="1834"/>
                                          </p:stCondLst>
                                        </p:cTn>
                                        <p:tgtEl>
                                          <p:spTgt spid="15"/>
                                        </p:tgtEl>
                                      </p:cBhvr>
                                      <p:to x="100000" y="100000"/>
                                    </p:animScale>
                                    <p:set>
                                      <p:cBhvr>
                                        <p:cTn id="202" dur="1" fill="hold">
                                          <p:stCondLst>
                                            <p:cond delay="1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D37116C6-D6FD-4AE7-97A3-C4B07938BEA5}"/>
              </a:ext>
            </a:extLst>
          </p:cNvPr>
          <p:cNvGraphicFramePr>
            <a:graphicFrameLocks noGrp="1"/>
          </p:cNvGraphicFramePr>
          <p:nvPr>
            <p:extLst>
              <p:ext uri="{D42A27DB-BD31-4B8C-83A1-F6EECF244321}">
                <p14:modId xmlns:p14="http://schemas.microsoft.com/office/powerpoint/2010/main" val="3529209652"/>
              </p:ext>
            </p:extLst>
          </p:nvPr>
        </p:nvGraphicFramePr>
        <p:xfrm>
          <a:off x="-1" y="541177"/>
          <a:ext cx="12192001" cy="6316826"/>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2052406116"/>
                    </a:ext>
                  </a:extLst>
                </a:gridCol>
                <a:gridCol w="6381345">
                  <a:extLst>
                    <a:ext uri="{9D8B030D-6E8A-4147-A177-3AD203B41FA5}">
                      <a16:colId xmlns:a16="http://schemas.microsoft.com/office/drawing/2014/main" val="745709331"/>
                    </a:ext>
                  </a:extLst>
                </a:gridCol>
              </a:tblGrid>
              <a:tr h="626834">
                <a:tc>
                  <a:txBody>
                    <a:bodyPr/>
                    <a:lstStyle/>
                    <a:p>
                      <a:pPr algn="l" fontAlgn="b"/>
                      <a:r>
                        <a:rPr lang="it-CH" sz="1400" u="none" strike="noStrike" dirty="0">
                          <a:effectLst/>
                        </a:rPr>
                        <a:t>A quali condizioni vige l'obbligo di essere assicurati solo per gli infortuni non professionali (INP)</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Disoccupati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11469154"/>
                  </a:ext>
                </a:extLst>
              </a:tr>
              <a:tr h="931594">
                <a:tc>
                  <a:txBody>
                    <a:bodyPr/>
                    <a:lstStyle/>
                    <a:p>
                      <a:pPr algn="l" fontAlgn="b"/>
                      <a:r>
                        <a:rPr lang="it-CH" sz="1400" u="none" strike="noStrike" dirty="0">
                          <a:effectLst/>
                        </a:rPr>
                        <a:t>Per una persona assicurata solo per IP e malattie professionali, un infortunio avvenuto durante il  tragitto per recarsi al lavoro o per tornare dal lavoro, è IP o INP?</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IP</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44373402"/>
                  </a:ext>
                </a:extLst>
              </a:tr>
              <a:tr h="931594">
                <a:tc>
                  <a:txBody>
                    <a:bodyPr/>
                    <a:lstStyle/>
                    <a:p>
                      <a:pPr algn="l" fontAlgn="b"/>
                      <a:r>
                        <a:rPr lang="it-CH" sz="1400" u="none" strike="noStrike">
                          <a:effectLst/>
                        </a:rPr>
                        <a:t>Per una persona assicurata per IP, INP e malattie professionali, un infortunio avvenuto durante il  tragitto per recarsi al lavoro o per tornare dal lavoro, è IP o INP?</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INP</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8042871"/>
                  </a:ext>
                </a:extLst>
              </a:tr>
              <a:tr h="626834">
                <a:tc>
                  <a:txBody>
                    <a:bodyPr/>
                    <a:lstStyle/>
                    <a:p>
                      <a:pPr algn="l" fontAlgn="b"/>
                      <a:r>
                        <a:rPr lang="it-CH" sz="1400" u="none" strike="noStrike">
                          <a:effectLst/>
                        </a:rPr>
                        <a:t>In quale momento inizia la copertura INP se un lavoratore inizia a lavorare per un nuovo datore di lavoro?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0.01 del giorno in cui comincia a lavorare</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55915945"/>
                  </a:ext>
                </a:extLst>
              </a:tr>
              <a:tr h="626834">
                <a:tc>
                  <a:txBody>
                    <a:bodyPr/>
                    <a:lstStyle/>
                    <a:p>
                      <a:pPr algn="l" fontAlgn="b"/>
                      <a:r>
                        <a:rPr lang="it-CH" sz="1400" u="none" strike="noStrike">
                          <a:effectLst/>
                        </a:rPr>
                        <a:t>In quale momento inizia la copertura IP se un lavoratore non soggetto all'INP inizia a lavorare per un nuovo datore di lavoro?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inizio del tragitto al lavoro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48358633"/>
                  </a:ext>
                </a:extLst>
              </a:tr>
              <a:tr h="346317">
                <a:tc>
                  <a:txBody>
                    <a:bodyPr/>
                    <a:lstStyle/>
                    <a:p>
                      <a:pPr algn="l" fontAlgn="b"/>
                      <a:r>
                        <a:rPr lang="it-CH" sz="1400" u="none" strike="noStrike">
                          <a:effectLst/>
                        </a:rPr>
                        <a:t>Quando termina la copertura IP?</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al termine del rapporto di lavoro.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40002094"/>
                  </a:ext>
                </a:extLst>
              </a:tr>
              <a:tr h="346317">
                <a:tc>
                  <a:txBody>
                    <a:bodyPr/>
                    <a:lstStyle/>
                    <a:p>
                      <a:pPr algn="l" fontAlgn="b"/>
                      <a:r>
                        <a:rPr lang="it-CH" sz="1400" u="none" strike="noStrike">
                          <a:effectLst/>
                        </a:rPr>
                        <a:t>Con quali 3 eccezioni?</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21398307"/>
                  </a:ext>
                </a:extLst>
              </a:tr>
              <a:tr h="626834">
                <a:tc>
                  <a:txBody>
                    <a:bodyPr/>
                    <a:lstStyle/>
                    <a:p>
                      <a:pPr algn="l" fontAlgn="b"/>
                      <a:r>
                        <a:rPr lang="it-CH" sz="1400" u="none" strike="noStrike">
                          <a:effectLst/>
                        </a:rPr>
                        <a:t>Quando cessa la copertura INP?</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30 giorni dopo la cessazione del rapporto di lavoro, o al momenti dell'inizio di un nuovo impiego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37819761"/>
                  </a:ext>
                </a:extLst>
              </a:tr>
              <a:tr h="626834">
                <a:tc>
                  <a:txBody>
                    <a:bodyPr/>
                    <a:lstStyle/>
                    <a:p>
                      <a:pPr algn="l" fontAlgn="b"/>
                      <a:r>
                        <a:rPr lang="it-CH" sz="1400" u="none" strike="noStrike">
                          <a:effectLst/>
                        </a:rPr>
                        <a:t>Cosè in questo caso, l'assicurazione mediante accordo (per l'INP dopo la cessazione del rapporto di lavoro)?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Con un accordo con l'assicuratore, l'ex dipendente può protrarre la propria copertura INP fino a 180 giorni dopo la cessazione del rapporto di lavoro.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05932260"/>
                  </a:ext>
                </a:extLst>
              </a:tr>
              <a:tr h="626834">
                <a:tc>
                  <a:txBody>
                    <a:bodyPr/>
                    <a:lstStyle/>
                    <a:p>
                      <a:pPr algn="l" fontAlgn="b"/>
                      <a:r>
                        <a:rPr lang="it-CH" sz="1400" u="none" strike="noStrike">
                          <a:effectLst/>
                        </a:rPr>
                        <a:t>Una persona assicurata solo IP, potrebbe stipulare un "assicurazione mediante accordo" come indicato nella domanda precedente?</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NO</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2396934"/>
                  </a:ext>
                </a:extLst>
              </a:tr>
            </a:tbl>
          </a:graphicData>
        </a:graphic>
      </p:graphicFrame>
      <p:sp>
        <p:nvSpPr>
          <p:cNvPr id="4" name="Rettangolo 3">
            <a:extLst>
              <a:ext uri="{FF2B5EF4-FFF2-40B4-BE49-F238E27FC236}">
                <a16:creationId xmlns:a16="http://schemas.microsoft.com/office/drawing/2014/main" id="{0C281377-06CA-4776-8165-E9DEC3B204F9}"/>
              </a:ext>
            </a:extLst>
          </p:cNvPr>
          <p:cNvSpPr/>
          <p:nvPr/>
        </p:nvSpPr>
        <p:spPr>
          <a:xfrm>
            <a:off x="5813571" y="541177"/>
            <a:ext cx="6378429" cy="5710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BC191C09-8EFF-4535-BC07-8617D1148821}"/>
              </a:ext>
            </a:extLst>
          </p:cNvPr>
          <p:cNvSpPr/>
          <p:nvPr/>
        </p:nvSpPr>
        <p:spPr>
          <a:xfrm>
            <a:off x="5813570" y="1132026"/>
            <a:ext cx="6378429" cy="9337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4B209D19-E791-425A-8B50-3633BCBFA485}"/>
              </a:ext>
            </a:extLst>
          </p:cNvPr>
          <p:cNvSpPr/>
          <p:nvPr/>
        </p:nvSpPr>
        <p:spPr>
          <a:xfrm>
            <a:off x="5813571" y="2065813"/>
            <a:ext cx="6378429" cy="9139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C8B83CA3-D6E8-4A39-BAA0-A65C40FFE611}"/>
              </a:ext>
            </a:extLst>
          </p:cNvPr>
          <p:cNvSpPr/>
          <p:nvPr/>
        </p:nvSpPr>
        <p:spPr>
          <a:xfrm>
            <a:off x="5813571" y="2999600"/>
            <a:ext cx="6378429" cy="6496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7F45760C-BDEC-4403-9876-3C11397E3E81}"/>
              </a:ext>
            </a:extLst>
          </p:cNvPr>
          <p:cNvSpPr/>
          <p:nvPr/>
        </p:nvSpPr>
        <p:spPr>
          <a:xfrm>
            <a:off x="5813571" y="3649211"/>
            <a:ext cx="6378429" cy="5995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D7FC1278-1D3D-4BB7-9651-ECC0B416BB4A}"/>
              </a:ext>
            </a:extLst>
          </p:cNvPr>
          <p:cNvSpPr/>
          <p:nvPr/>
        </p:nvSpPr>
        <p:spPr>
          <a:xfrm>
            <a:off x="5813571" y="4248809"/>
            <a:ext cx="6378429" cy="3848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02F4C76E-7E64-4D99-A239-146045EF61D4}"/>
              </a:ext>
            </a:extLst>
          </p:cNvPr>
          <p:cNvSpPr/>
          <p:nvPr/>
        </p:nvSpPr>
        <p:spPr>
          <a:xfrm>
            <a:off x="5813571" y="4653454"/>
            <a:ext cx="6378429" cy="3544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E5525DFE-62B7-4877-9AB1-7D65FD8863D5}"/>
              </a:ext>
            </a:extLst>
          </p:cNvPr>
          <p:cNvSpPr/>
          <p:nvPr/>
        </p:nvSpPr>
        <p:spPr>
          <a:xfrm>
            <a:off x="5813571" y="5007867"/>
            <a:ext cx="6378429" cy="6127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2FD0F961-12AB-4EEA-83D4-FA23A1BEF3DD}"/>
              </a:ext>
            </a:extLst>
          </p:cNvPr>
          <p:cNvSpPr/>
          <p:nvPr/>
        </p:nvSpPr>
        <p:spPr>
          <a:xfrm>
            <a:off x="5813571" y="5620624"/>
            <a:ext cx="6378429" cy="6040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2C8C67CA-6742-46E2-A518-9C9B9EAEC88A}"/>
              </a:ext>
            </a:extLst>
          </p:cNvPr>
          <p:cNvSpPr/>
          <p:nvPr/>
        </p:nvSpPr>
        <p:spPr>
          <a:xfrm>
            <a:off x="5813571" y="6224631"/>
            <a:ext cx="6378429" cy="6637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288640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2000"/>
            <a:lum/>
          </a:blip>
          <a:srcRect/>
          <a:stretch>
            <a:fillRect t="-3000" b="-3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DD7A1-982E-49CA-B582-06FA279F4C80}"/>
              </a:ext>
            </a:extLst>
          </p:cNvPr>
          <p:cNvSpPr>
            <a:spLocks noGrp="1"/>
          </p:cNvSpPr>
          <p:nvPr>
            <p:ph type="ctrTitle"/>
          </p:nvPr>
        </p:nvSpPr>
        <p:spPr>
          <a:xfrm>
            <a:off x="-1" y="1"/>
            <a:ext cx="11840548" cy="541176"/>
          </a:xfrm>
        </p:spPr>
        <p:txBody>
          <a:bodyPr>
            <a:normAutofit/>
          </a:bodyPr>
          <a:lstStyle/>
          <a:p>
            <a:pPr algn="l"/>
            <a:r>
              <a:rPr lang="it-CH" sz="2800" b="1" dirty="0">
                <a:solidFill>
                  <a:schemeClr val="bg1">
                    <a:lumMod val="95000"/>
                  </a:schemeClr>
                </a:solidFill>
                <a:latin typeface="Arial" panose="020B0604020202020204" pitchFamily="34" charset="0"/>
                <a:cs typeface="Arial" panose="020B0604020202020204" pitchFamily="34" charset="0"/>
              </a:rPr>
              <a:t>ASSICURAZIONI DI PERSONE E ASSICURAZIONI SOCIALI: 3. PARTE</a:t>
            </a:r>
          </a:p>
        </p:txBody>
      </p:sp>
      <p:graphicFrame>
        <p:nvGraphicFramePr>
          <p:cNvPr id="3" name="Tabella 2">
            <a:extLst>
              <a:ext uri="{FF2B5EF4-FFF2-40B4-BE49-F238E27FC236}">
                <a16:creationId xmlns:a16="http://schemas.microsoft.com/office/drawing/2014/main" id="{6D8290B3-4F80-42DF-A829-D3095F98CFC9}"/>
              </a:ext>
            </a:extLst>
          </p:cNvPr>
          <p:cNvGraphicFramePr>
            <a:graphicFrameLocks noGrp="1"/>
          </p:cNvGraphicFramePr>
          <p:nvPr>
            <p:extLst>
              <p:ext uri="{D42A27DB-BD31-4B8C-83A1-F6EECF244321}">
                <p14:modId xmlns:p14="http://schemas.microsoft.com/office/powerpoint/2010/main" val="3287462827"/>
              </p:ext>
            </p:extLst>
          </p:nvPr>
        </p:nvGraphicFramePr>
        <p:xfrm>
          <a:off x="0" y="604007"/>
          <a:ext cx="12192000" cy="6253993"/>
        </p:xfrm>
        <a:graphic>
          <a:graphicData uri="http://schemas.openxmlformats.org/drawingml/2006/table">
            <a:tbl>
              <a:tblPr>
                <a:tableStyleId>{5C22544A-7EE6-4342-B048-85BDC9FD1C3A}</a:tableStyleId>
              </a:tblPr>
              <a:tblGrid>
                <a:gridCol w="5810656">
                  <a:extLst>
                    <a:ext uri="{9D8B030D-6E8A-4147-A177-3AD203B41FA5}">
                      <a16:colId xmlns:a16="http://schemas.microsoft.com/office/drawing/2014/main" val="1134293648"/>
                    </a:ext>
                  </a:extLst>
                </a:gridCol>
                <a:gridCol w="6381344">
                  <a:extLst>
                    <a:ext uri="{9D8B030D-6E8A-4147-A177-3AD203B41FA5}">
                      <a16:colId xmlns:a16="http://schemas.microsoft.com/office/drawing/2014/main" val="2920815771"/>
                    </a:ext>
                  </a:extLst>
                </a:gridCol>
              </a:tblGrid>
              <a:tr h="879877">
                <a:tc>
                  <a:txBody>
                    <a:bodyPr/>
                    <a:lstStyle/>
                    <a:p>
                      <a:pPr algn="l" fontAlgn="b"/>
                      <a:r>
                        <a:rPr lang="it-CH" sz="1400" u="none" strike="noStrike" dirty="0">
                          <a:effectLst/>
                        </a:rPr>
                        <a:t>Come è definito un infortunio al livello legale? (definizione)</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è considerato infortunio qualsiasi influsso dannoso, improvviso e involontario, apportato al corpo umano da un fattore esterno straordinario che comprometta la salute fisica, mentale o psichica o provochi la morte</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74680290"/>
                  </a:ext>
                </a:extLst>
              </a:tr>
              <a:tr h="879877">
                <a:tc>
                  <a:txBody>
                    <a:bodyPr/>
                    <a:lstStyle/>
                    <a:p>
                      <a:pPr algn="l" fontAlgn="b"/>
                      <a:r>
                        <a:rPr lang="it-CH" sz="1400" u="none" strike="noStrike">
                          <a:effectLst/>
                        </a:rPr>
                        <a:t>Quali sono le 8 lesioni corporali parificabili ai postumi d'infortunio?</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Fratture, Lussazioni di articolazioni, Lacerazioni del menisco, Lacerazioni muscolari, stiramenti muscolari, Lacerazioni dei tendini, Lesioni dei legamenti, Lesioni del timpano</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1974233"/>
                  </a:ext>
                </a:extLst>
              </a:tr>
              <a:tr h="592036">
                <a:tc>
                  <a:txBody>
                    <a:bodyPr/>
                    <a:lstStyle/>
                    <a:p>
                      <a:pPr algn="l" fontAlgn="b"/>
                      <a:r>
                        <a:rPr lang="it-CH" sz="1400" u="none" strike="noStrike">
                          <a:effectLst/>
                        </a:rPr>
                        <a:t>In quali casi una malattia viene definita "malattia professionale"?</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se è causata ESCLUSIVAMENTEo prevalentemente da sostanze nocive o da determinati lavori nell'esercizio della attività professionale</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34474773"/>
                  </a:ext>
                </a:extLst>
              </a:tr>
              <a:tr h="592036">
                <a:tc>
                  <a:txBody>
                    <a:bodyPr/>
                    <a:lstStyle/>
                    <a:p>
                      <a:pPr algn="l" fontAlgn="b"/>
                      <a:r>
                        <a:rPr lang="it-CH" sz="1400" u="none" strike="noStrike" dirty="0">
                          <a:effectLst/>
                        </a:rPr>
                        <a:t>Esiste un elenco delle malattie riconosciute come malattie professionali? Se si dove?</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si, Elenco OAINF</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0044226"/>
                  </a:ext>
                </a:extLst>
              </a:tr>
              <a:tr h="592036">
                <a:tc>
                  <a:txBody>
                    <a:bodyPr/>
                    <a:lstStyle/>
                    <a:p>
                      <a:pPr algn="l" fontAlgn="b"/>
                      <a:r>
                        <a:rPr lang="it-CH" sz="1400" u="none" strike="noStrike">
                          <a:effectLst/>
                        </a:rPr>
                        <a:t>Chi risponde nel caso in cui una malattia non sia riconosciuta come malattia professionale?</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L'assicurazione malattia LAMAL per le spese mediche, l'ev. assicurazione malattie anche in caso di incapacità lucrativa</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08226924"/>
                  </a:ext>
                </a:extLst>
              </a:tr>
              <a:tr h="592036">
                <a:tc>
                  <a:txBody>
                    <a:bodyPr/>
                    <a:lstStyle/>
                    <a:p>
                      <a:pPr algn="l" fontAlgn="b"/>
                      <a:r>
                        <a:rPr lang="it-CH" sz="1400" u="none" strike="noStrike">
                          <a:effectLst/>
                        </a:rPr>
                        <a:t>Quali sono le 5 prestazioni sanitarie fornite dalla 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Cura medica, mezzi ausiliari, Danni materiali causati dall'infortunio, Spese di viaggio, di trasporto e di salvataggio, spese di trasporto della salma e funerale</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77031712"/>
                  </a:ext>
                </a:extLst>
              </a:tr>
              <a:tr h="879877">
                <a:tc>
                  <a:txBody>
                    <a:bodyPr/>
                    <a:lstStyle/>
                    <a:p>
                      <a:pPr algn="l" fontAlgn="b"/>
                      <a:r>
                        <a:rPr lang="it-CH" sz="1400" u="none" strike="noStrike" dirty="0">
                          <a:effectLst/>
                        </a:rPr>
                        <a:t>Quali sono le 6 prestazioni in contanti fornite dalla AINF?</a:t>
                      </a:r>
                      <a:endParaRPr lang="it-CH"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Indennità giornaliera, Rendita di invalidità, indennità di menomazione del'integrità, assegno per grandi invalidi, Rendita per coniuge / partner divorziato in caso di decesso, rendita per orfani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6986556"/>
                  </a:ext>
                </a:extLst>
              </a:tr>
              <a:tr h="327091">
                <a:tc>
                  <a:txBody>
                    <a:bodyPr/>
                    <a:lstStyle/>
                    <a:p>
                      <a:pPr algn="l" fontAlgn="b"/>
                      <a:r>
                        <a:rPr lang="it-CH" sz="1400" u="none" strike="noStrike">
                          <a:effectLst/>
                        </a:rPr>
                        <a:t>Quale periodo di attesa è previsto per legge dalla LAINF?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2 giorni</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45824331"/>
                  </a:ext>
                </a:extLst>
              </a:tr>
              <a:tr h="592036">
                <a:tc>
                  <a:txBody>
                    <a:bodyPr/>
                    <a:lstStyle/>
                    <a:p>
                      <a:pPr algn="l" fontAlgn="b"/>
                      <a:r>
                        <a:rPr lang="it-CH" sz="1400" u="none" strike="noStrike">
                          <a:effectLst/>
                        </a:rPr>
                        <a:t>In quali 3 casi cessa la rendita di indennità giornaliera AINF?</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a:effectLst/>
                        </a:rPr>
                        <a:t>Se l'assicurato è nuovamente in grado di Lavorare, se l'assicurato muore, se inizia il diritto ad una rendita di invalidità</a:t>
                      </a:r>
                      <a:endParaRPr lang="it-CH"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31836421"/>
                  </a:ext>
                </a:extLst>
              </a:tr>
              <a:tr h="327091">
                <a:tc>
                  <a:txBody>
                    <a:bodyPr/>
                    <a:lstStyle/>
                    <a:p>
                      <a:pPr algn="l" fontAlgn="b"/>
                      <a:r>
                        <a:rPr lang="it-CH" sz="1400" u="none" strike="noStrike">
                          <a:effectLst/>
                        </a:rPr>
                        <a:t>a quanto ammonta l'indennità giornaliera?</a:t>
                      </a:r>
                      <a:endParaRPr lang="it-CH"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it-CH" sz="1400" u="none" strike="noStrike" dirty="0">
                          <a:effectLst/>
                        </a:rPr>
                        <a:t>80% del guadagno assicurato</a:t>
                      </a:r>
                      <a:endParaRPr lang="it-CH"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54919241"/>
                  </a:ext>
                </a:extLst>
              </a:tr>
            </a:tbl>
          </a:graphicData>
        </a:graphic>
      </p:graphicFrame>
      <p:sp>
        <p:nvSpPr>
          <p:cNvPr id="4" name="Rettangolo 3">
            <a:extLst>
              <a:ext uri="{FF2B5EF4-FFF2-40B4-BE49-F238E27FC236}">
                <a16:creationId xmlns:a16="http://schemas.microsoft.com/office/drawing/2014/main" id="{1E044380-8792-48A4-898E-D46798827E39}"/>
              </a:ext>
            </a:extLst>
          </p:cNvPr>
          <p:cNvSpPr/>
          <p:nvPr/>
        </p:nvSpPr>
        <p:spPr>
          <a:xfrm>
            <a:off x="5813571" y="541177"/>
            <a:ext cx="6378429" cy="8756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5" name="Rettangolo 4">
            <a:extLst>
              <a:ext uri="{FF2B5EF4-FFF2-40B4-BE49-F238E27FC236}">
                <a16:creationId xmlns:a16="http://schemas.microsoft.com/office/drawing/2014/main" id="{75CA5AD9-67A8-41D7-BA4E-600C60A2B202}"/>
              </a:ext>
            </a:extLst>
          </p:cNvPr>
          <p:cNvSpPr/>
          <p:nvPr/>
        </p:nvSpPr>
        <p:spPr>
          <a:xfrm>
            <a:off x="5813570" y="1436614"/>
            <a:ext cx="6378429" cy="9446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6" name="Rettangolo 5">
            <a:extLst>
              <a:ext uri="{FF2B5EF4-FFF2-40B4-BE49-F238E27FC236}">
                <a16:creationId xmlns:a16="http://schemas.microsoft.com/office/drawing/2014/main" id="{401E34DE-A9CD-47A0-9FC4-353C04828272}"/>
              </a:ext>
            </a:extLst>
          </p:cNvPr>
          <p:cNvSpPr/>
          <p:nvPr/>
        </p:nvSpPr>
        <p:spPr>
          <a:xfrm>
            <a:off x="5813571" y="2381296"/>
            <a:ext cx="6378429" cy="5601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7" name="Rettangolo 6">
            <a:extLst>
              <a:ext uri="{FF2B5EF4-FFF2-40B4-BE49-F238E27FC236}">
                <a16:creationId xmlns:a16="http://schemas.microsoft.com/office/drawing/2014/main" id="{8A3EB6A4-AF5A-4D51-99EF-6707D9545486}"/>
              </a:ext>
            </a:extLst>
          </p:cNvPr>
          <p:cNvSpPr/>
          <p:nvPr/>
        </p:nvSpPr>
        <p:spPr>
          <a:xfrm>
            <a:off x="5813571" y="2961314"/>
            <a:ext cx="6378429" cy="5389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8" name="Rettangolo 7">
            <a:extLst>
              <a:ext uri="{FF2B5EF4-FFF2-40B4-BE49-F238E27FC236}">
                <a16:creationId xmlns:a16="http://schemas.microsoft.com/office/drawing/2014/main" id="{9C9513BA-F9AC-4844-98C8-810EC4AF2200}"/>
              </a:ext>
            </a:extLst>
          </p:cNvPr>
          <p:cNvSpPr/>
          <p:nvPr/>
        </p:nvSpPr>
        <p:spPr>
          <a:xfrm>
            <a:off x="5813571" y="3500307"/>
            <a:ext cx="6378429" cy="6522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9" name="Rettangolo 8">
            <a:extLst>
              <a:ext uri="{FF2B5EF4-FFF2-40B4-BE49-F238E27FC236}">
                <a16:creationId xmlns:a16="http://schemas.microsoft.com/office/drawing/2014/main" id="{B7B5AAF9-51B9-4DF4-974A-C92B82BA61BF}"/>
              </a:ext>
            </a:extLst>
          </p:cNvPr>
          <p:cNvSpPr/>
          <p:nvPr/>
        </p:nvSpPr>
        <p:spPr>
          <a:xfrm>
            <a:off x="5813571" y="4152550"/>
            <a:ext cx="6378429" cy="5999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dirty="0"/>
          </a:p>
        </p:txBody>
      </p:sp>
      <p:sp>
        <p:nvSpPr>
          <p:cNvPr id="10" name="Rettangolo 9">
            <a:extLst>
              <a:ext uri="{FF2B5EF4-FFF2-40B4-BE49-F238E27FC236}">
                <a16:creationId xmlns:a16="http://schemas.microsoft.com/office/drawing/2014/main" id="{22281944-D048-40F7-BF46-BD5182A6763A}"/>
              </a:ext>
            </a:extLst>
          </p:cNvPr>
          <p:cNvSpPr/>
          <p:nvPr/>
        </p:nvSpPr>
        <p:spPr>
          <a:xfrm>
            <a:off x="5813571" y="4754373"/>
            <a:ext cx="6378429" cy="8494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1" name="Rettangolo 10">
            <a:extLst>
              <a:ext uri="{FF2B5EF4-FFF2-40B4-BE49-F238E27FC236}">
                <a16:creationId xmlns:a16="http://schemas.microsoft.com/office/drawing/2014/main" id="{0FA8E752-8E8C-48DB-84F0-0AFA55B6DA1C}"/>
              </a:ext>
            </a:extLst>
          </p:cNvPr>
          <p:cNvSpPr/>
          <p:nvPr/>
        </p:nvSpPr>
        <p:spPr>
          <a:xfrm>
            <a:off x="5813571" y="5603846"/>
            <a:ext cx="6378429" cy="3103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2" name="Rettangolo 11">
            <a:extLst>
              <a:ext uri="{FF2B5EF4-FFF2-40B4-BE49-F238E27FC236}">
                <a16:creationId xmlns:a16="http://schemas.microsoft.com/office/drawing/2014/main" id="{8E3BC5AE-DADB-4BF4-BF15-2C6AC3E99FA5}"/>
              </a:ext>
            </a:extLst>
          </p:cNvPr>
          <p:cNvSpPr/>
          <p:nvPr/>
        </p:nvSpPr>
        <p:spPr>
          <a:xfrm>
            <a:off x="5813571" y="5914239"/>
            <a:ext cx="6378429" cy="5999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
        <p:nvSpPr>
          <p:cNvPr id="13" name="Rettangolo 12">
            <a:extLst>
              <a:ext uri="{FF2B5EF4-FFF2-40B4-BE49-F238E27FC236}">
                <a16:creationId xmlns:a16="http://schemas.microsoft.com/office/drawing/2014/main" id="{997B3F72-D03F-4465-83A4-094DF67D551B}"/>
              </a:ext>
            </a:extLst>
          </p:cNvPr>
          <p:cNvSpPr/>
          <p:nvPr/>
        </p:nvSpPr>
        <p:spPr>
          <a:xfrm>
            <a:off x="5813571" y="6514146"/>
            <a:ext cx="6378429" cy="374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CH"/>
          </a:p>
        </p:txBody>
      </p:sp>
    </p:spTree>
    <p:extLst>
      <p:ext uri="{BB962C8B-B14F-4D97-AF65-F5344CB8AC3E}">
        <p14:creationId xmlns:p14="http://schemas.microsoft.com/office/powerpoint/2010/main" val="2005880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grpId="0" nodeType="clickEffect">
                                  <p:stCondLst>
                                    <p:cond delay="0"/>
                                  </p:stCondLst>
                                  <p:childTnLst>
                                    <p:animEffect transition="out" filter="wipe(down)">
                                      <p:cBhvr>
                                        <p:cTn id="6" dur="180" accel="50000">
                                          <p:stCondLst>
                                            <p:cond delay="1820"/>
                                          </p:stCondLst>
                                        </p:cTn>
                                        <p:tgtEl>
                                          <p:spTgt spid="4"/>
                                        </p:tgtEl>
                                      </p:cBhvr>
                                    </p:animEffect>
                                    <p:anim calcmode="lin" valueType="num">
                                      <p:cBhvr>
                                        <p:cTn id="7"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4" dur="26">
                                          <p:stCondLst>
                                            <p:cond delay="620"/>
                                          </p:stCondLst>
                                        </p:cTn>
                                        <p:tgtEl>
                                          <p:spTgt spid="4"/>
                                        </p:tgtEl>
                                      </p:cBhvr>
                                      <p:to x="100000" y="60000"/>
                                    </p:animScale>
                                    <p:animScale>
                                      <p:cBhvr>
                                        <p:cTn id="15" dur="166" decel="50000">
                                          <p:stCondLst>
                                            <p:cond delay="646"/>
                                          </p:stCondLst>
                                        </p:cTn>
                                        <p:tgtEl>
                                          <p:spTgt spid="4"/>
                                        </p:tgtEl>
                                      </p:cBhvr>
                                      <p:to x="100000" y="100000"/>
                                    </p:animScale>
                                    <p:animScale>
                                      <p:cBhvr>
                                        <p:cTn id="16" dur="26">
                                          <p:stCondLst>
                                            <p:cond delay="1312"/>
                                          </p:stCondLst>
                                        </p:cTn>
                                        <p:tgtEl>
                                          <p:spTgt spid="4"/>
                                        </p:tgtEl>
                                      </p:cBhvr>
                                      <p:to x="100000" y="80000"/>
                                    </p:animScale>
                                    <p:animScale>
                                      <p:cBhvr>
                                        <p:cTn id="17" dur="166" decel="50000">
                                          <p:stCondLst>
                                            <p:cond delay="1338"/>
                                          </p:stCondLst>
                                        </p:cTn>
                                        <p:tgtEl>
                                          <p:spTgt spid="4"/>
                                        </p:tgtEl>
                                      </p:cBhvr>
                                      <p:to x="100000" y="100000"/>
                                    </p:animScale>
                                    <p:animScale>
                                      <p:cBhvr>
                                        <p:cTn id="18" dur="26">
                                          <p:stCondLst>
                                            <p:cond delay="1642"/>
                                          </p:stCondLst>
                                        </p:cTn>
                                        <p:tgtEl>
                                          <p:spTgt spid="4"/>
                                        </p:tgtEl>
                                      </p:cBhvr>
                                      <p:to x="100000" y="90000"/>
                                    </p:animScale>
                                    <p:animScale>
                                      <p:cBhvr>
                                        <p:cTn id="19" dur="166" decel="50000">
                                          <p:stCondLst>
                                            <p:cond delay="1668"/>
                                          </p:stCondLst>
                                        </p:cTn>
                                        <p:tgtEl>
                                          <p:spTgt spid="4"/>
                                        </p:tgtEl>
                                      </p:cBhvr>
                                      <p:to x="100000" y="100000"/>
                                    </p:animScale>
                                    <p:animScale>
                                      <p:cBhvr>
                                        <p:cTn id="20" dur="26">
                                          <p:stCondLst>
                                            <p:cond delay="1808"/>
                                          </p:stCondLst>
                                        </p:cTn>
                                        <p:tgtEl>
                                          <p:spTgt spid="4"/>
                                        </p:tgtEl>
                                      </p:cBhvr>
                                      <p:to x="100000" y="95000"/>
                                    </p:animScale>
                                    <p:animScale>
                                      <p:cBhvr>
                                        <p:cTn id="21" dur="166" decel="50000">
                                          <p:stCondLst>
                                            <p:cond delay="1834"/>
                                          </p:stCondLst>
                                        </p:cTn>
                                        <p:tgtEl>
                                          <p:spTgt spid="4"/>
                                        </p:tgtEl>
                                      </p:cBhvr>
                                      <p:to x="100000" y="100000"/>
                                    </p:animScale>
                                    <p:set>
                                      <p:cBhvr>
                                        <p:cTn id="22" dur="1" fill="hold">
                                          <p:stCondLst>
                                            <p:cond delay="19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6" presetClass="exit" presetSubtype="0" fill="hold" grpId="0" nodeType="clickEffect">
                                  <p:stCondLst>
                                    <p:cond delay="0"/>
                                  </p:stCondLst>
                                  <p:childTnLst>
                                    <p:animEffect transition="out" filter="wipe(down)">
                                      <p:cBhvr>
                                        <p:cTn id="26" dur="180" accel="50000">
                                          <p:stCondLst>
                                            <p:cond delay="1820"/>
                                          </p:stCondLst>
                                        </p:cTn>
                                        <p:tgtEl>
                                          <p:spTgt spid="5"/>
                                        </p:tgtEl>
                                      </p:cBhvr>
                                    </p:animEffect>
                                    <p:anim calcmode="lin" valueType="num">
                                      <p:cBhvr>
                                        <p:cTn id="27" dur="1822" tmFilter="0,0; 0.14,0.31; 0.43,0.73; 0.71,0.91; 1.0,1.0">
                                          <p:stCondLst>
                                            <p:cond delay="0"/>
                                          </p:stCondLst>
                                        </p:cTn>
                                        <p:tgtEl>
                                          <p:spTgt spid="5"/>
                                        </p:tgtEl>
                                        <p:attrNameLst>
                                          <p:attrName>ppt_x</p:attrName>
                                        </p:attrNameLst>
                                      </p:cBhvr>
                                      <p:tavLst>
                                        <p:tav tm="0">
                                          <p:val>
                                            <p:strVal val="ppt_x"/>
                                          </p:val>
                                        </p:tav>
                                        <p:tav tm="100000">
                                          <p:val>
                                            <p:strVal val="#ppt_x+0.25"/>
                                          </p:val>
                                        </p:tav>
                                      </p:tavLst>
                                    </p:anim>
                                    <p:anim calcmode="lin" valueType="num">
                                      <p:cBhvr>
                                        <p:cTn id="28" dur="178">
                                          <p:stCondLst>
                                            <p:cond delay="1822"/>
                                          </p:stCondLst>
                                        </p:cTn>
                                        <p:tgtEl>
                                          <p:spTgt spid="5"/>
                                        </p:tgtEl>
                                        <p:attrNameLst>
                                          <p:attrName>ppt_x</p:attrName>
                                        </p:attrNameLst>
                                      </p:cBhvr>
                                      <p:tavLst>
                                        <p:tav tm="0">
                                          <p:val>
                                            <p:strVal val="ppt_x"/>
                                          </p:val>
                                        </p:tav>
                                        <p:tav tm="100000">
                                          <p:val>
                                            <p:strVal val="ppt_x"/>
                                          </p:val>
                                        </p:tav>
                                      </p:tavLst>
                                    </p:anim>
                                    <p:anim calcmode="lin" valueType="num">
                                      <p:cBhvr>
                                        <p:cTn id="29" dur="664" tmFilter="0.0,0.0;0.25,0.07;0.50,0.2;0.75,0.467;1.0,1.0">
                                          <p:stCondLst>
                                            <p:cond delay="0"/>
                                          </p:stCondLst>
                                        </p:cTn>
                                        <p:tgtEl>
                                          <p:spTgt spid="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3" dur="180" accel="50000">
                                          <p:stCondLst>
                                            <p:cond delay="1820"/>
                                          </p:stCondLst>
                                        </p:cTn>
                                        <p:tgtEl>
                                          <p:spTgt spid="5"/>
                                        </p:tgtEl>
                                        <p:attrNameLst>
                                          <p:attrName>ppt_y</p:attrName>
                                        </p:attrNameLst>
                                      </p:cBhvr>
                                      <p:tavLst>
                                        <p:tav tm="0">
                                          <p:val>
                                            <p:strVal val="ppt_y"/>
                                          </p:val>
                                        </p:tav>
                                        <p:tav tm="100000">
                                          <p:val>
                                            <p:strVal val="ppt_y+ppt_h"/>
                                          </p:val>
                                        </p:tav>
                                      </p:tavLst>
                                    </p:anim>
                                    <p:animScale>
                                      <p:cBhvr>
                                        <p:cTn id="34" dur="26">
                                          <p:stCondLst>
                                            <p:cond delay="620"/>
                                          </p:stCondLst>
                                        </p:cTn>
                                        <p:tgtEl>
                                          <p:spTgt spid="5"/>
                                        </p:tgtEl>
                                      </p:cBhvr>
                                      <p:to x="100000" y="60000"/>
                                    </p:animScale>
                                    <p:animScale>
                                      <p:cBhvr>
                                        <p:cTn id="35" dur="166" decel="50000">
                                          <p:stCondLst>
                                            <p:cond delay="646"/>
                                          </p:stCondLst>
                                        </p:cTn>
                                        <p:tgtEl>
                                          <p:spTgt spid="5"/>
                                        </p:tgtEl>
                                      </p:cBhvr>
                                      <p:to x="100000" y="100000"/>
                                    </p:animScale>
                                    <p:animScale>
                                      <p:cBhvr>
                                        <p:cTn id="36" dur="26">
                                          <p:stCondLst>
                                            <p:cond delay="1312"/>
                                          </p:stCondLst>
                                        </p:cTn>
                                        <p:tgtEl>
                                          <p:spTgt spid="5"/>
                                        </p:tgtEl>
                                      </p:cBhvr>
                                      <p:to x="100000" y="80000"/>
                                    </p:animScale>
                                    <p:animScale>
                                      <p:cBhvr>
                                        <p:cTn id="37" dur="166" decel="50000">
                                          <p:stCondLst>
                                            <p:cond delay="1338"/>
                                          </p:stCondLst>
                                        </p:cTn>
                                        <p:tgtEl>
                                          <p:spTgt spid="5"/>
                                        </p:tgtEl>
                                      </p:cBhvr>
                                      <p:to x="100000" y="100000"/>
                                    </p:animScale>
                                    <p:animScale>
                                      <p:cBhvr>
                                        <p:cTn id="38" dur="26">
                                          <p:stCondLst>
                                            <p:cond delay="1642"/>
                                          </p:stCondLst>
                                        </p:cTn>
                                        <p:tgtEl>
                                          <p:spTgt spid="5"/>
                                        </p:tgtEl>
                                      </p:cBhvr>
                                      <p:to x="100000" y="90000"/>
                                    </p:animScale>
                                    <p:animScale>
                                      <p:cBhvr>
                                        <p:cTn id="39" dur="166" decel="50000">
                                          <p:stCondLst>
                                            <p:cond delay="1668"/>
                                          </p:stCondLst>
                                        </p:cTn>
                                        <p:tgtEl>
                                          <p:spTgt spid="5"/>
                                        </p:tgtEl>
                                      </p:cBhvr>
                                      <p:to x="100000" y="100000"/>
                                    </p:animScale>
                                    <p:animScale>
                                      <p:cBhvr>
                                        <p:cTn id="40" dur="26">
                                          <p:stCondLst>
                                            <p:cond delay="1808"/>
                                          </p:stCondLst>
                                        </p:cTn>
                                        <p:tgtEl>
                                          <p:spTgt spid="5"/>
                                        </p:tgtEl>
                                      </p:cBhvr>
                                      <p:to x="100000" y="95000"/>
                                    </p:animScale>
                                    <p:animScale>
                                      <p:cBhvr>
                                        <p:cTn id="41" dur="166" decel="50000">
                                          <p:stCondLst>
                                            <p:cond delay="1834"/>
                                          </p:stCondLst>
                                        </p:cTn>
                                        <p:tgtEl>
                                          <p:spTgt spid="5"/>
                                        </p:tgtEl>
                                      </p:cBhvr>
                                      <p:to x="100000" y="100000"/>
                                    </p:animScale>
                                    <p:set>
                                      <p:cBhvr>
                                        <p:cTn id="42" dur="1" fill="hold">
                                          <p:stCondLst>
                                            <p:cond delay="19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6" presetClass="exit" presetSubtype="0" fill="hold" grpId="0" nodeType="clickEffect">
                                  <p:stCondLst>
                                    <p:cond delay="0"/>
                                  </p:stCondLst>
                                  <p:childTnLst>
                                    <p:animEffect transition="out" filter="wipe(down)">
                                      <p:cBhvr>
                                        <p:cTn id="46" dur="180" accel="50000">
                                          <p:stCondLst>
                                            <p:cond delay="1820"/>
                                          </p:stCondLst>
                                        </p:cTn>
                                        <p:tgtEl>
                                          <p:spTgt spid="6"/>
                                        </p:tgtEl>
                                      </p:cBhvr>
                                    </p:animEffect>
                                    <p:anim calcmode="lin" valueType="num">
                                      <p:cBhvr>
                                        <p:cTn id="47" dur="1822" tmFilter="0,0; 0.14,0.31; 0.43,0.73; 0.71,0.91; 1.0,1.0">
                                          <p:stCondLst>
                                            <p:cond delay="0"/>
                                          </p:stCondLst>
                                        </p:cTn>
                                        <p:tgtEl>
                                          <p:spTgt spid="6"/>
                                        </p:tgtEl>
                                        <p:attrNameLst>
                                          <p:attrName>ppt_x</p:attrName>
                                        </p:attrNameLst>
                                      </p:cBhvr>
                                      <p:tavLst>
                                        <p:tav tm="0">
                                          <p:val>
                                            <p:strVal val="ppt_x"/>
                                          </p:val>
                                        </p:tav>
                                        <p:tav tm="100000">
                                          <p:val>
                                            <p:strVal val="#ppt_x+0.25"/>
                                          </p:val>
                                        </p:tav>
                                      </p:tavLst>
                                    </p:anim>
                                    <p:anim calcmode="lin" valueType="num">
                                      <p:cBhvr>
                                        <p:cTn id="48" dur="178">
                                          <p:stCondLst>
                                            <p:cond delay="1822"/>
                                          </p:stCondLst>
                                        </p:cTn>
                                        <p:tgtEl>
                                          <p:spTgt spid="6"/>
                                        </p:tgtEl>
                                        <p:attrNameLst>
                                          <p:attrName>ppt_x</p:attrName>
                                        </p:attrNameLst>
                                      </p:cBhvr>
                                      <p:tavLst>
                                        <p:tav tm="0">
                                          <p:val>
                                            <p:strVal val="ppt_x"/>
                                          </p:val>
                                        </p:tav>
                                        <p:tav tm="100000">
                                          <p:val>
                                            <p:strVal val="ppt_x"/>
                                          </p:val>
                                        </p:tav>
                                      </p:tavLst>
                                    </p:anim>
                                    <p:anim calcmode="lin" valueType="num">
                                      <p:cBhvr>
                                        <p:cTn id="49" dur="664" tmFilter="0.0,0.0;0.25,0.07;0.50,0.2;0.75,0.467;1.0,1.0">
                                          <p:stCondLst>
                                            <p:cond delay="0"/>
                                          </p:stCondLst>
                                        </p:cTn>
                                        <p:tgtEl>
                                          <p:spTgt spid="6"/>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53" dur="180" accel="50000">
                                          <p:stCondLst>
                                            <p:cond delay="1820"/>
                                          </p:stCondLst>
                                        </p:cTn>
                                        <p:tgtEl>
                                          <p:spTgt spid="6"/>
                                        </p:tgtEl>
                                        <p:attrNameLst>
                                          <p:attrName>ppt_y</p:attrName>
                                        </p:attrNameLst>
                                      </p:cBhvr>
                                      <p:tavLst>
                                        <p:tav tm="0">
                                          <p:val>
                                            <p:strVal val="ppt_y"/>
                                          </p:val>
                                        </p:tav>
                                        <p:tav tm="100000">
                                          <p:val>
                                            <p:strVal val="ppt_y+ppt_h"/>
                                          </p:val>
                                        </p:tav>
                                      </p:tavLst>
                                    </p:anim>
                                    <p:animScale>
                                      <p:cBhvr>
                                        <p:cTn id="54" dur="26">
                                          <p:stCondLst>
                                            <p:cond delay="620"/>
                                          </p:stCondLst>
                                        </p:cTn>
                                        <p:tgtEl>
                                          <p:spTgt spid="6"/>
                                        </p:tgtEl>
                                      </p:cBhvr>
                                      <p:to x="100000" y="60000"/>
                                    </p:animScale>
                                    <p:animScale>
                                      <p:cBhvr>
                                        <p:cTn id="55" dur="166" decel="50000">
                                          <p:stCondLst>
                                            <p:cond delay="646"/>
                                          </p:stCondLst>
                                        </p:cTn>
                                        <p:tgtEl>
                                          <p:spTgt spid="6"/>
                                        </p:tgtEl>
                                      </p:cBhvr>
                                      <p:to x="100000" y="100000"/>
                                    </p:animScale>
                                    <p:animScale>
                                      <p:cBhvr>
                                        <p:cTn id="56" dur="26">
                                          <p:stCondLst>
                                            <p:cond delay="1312"/>
                                          </p:stCondLst>
                                        </p:cTn>
                                        <p:tgtEl>
                                          <p:spTgt spid="6"/>
                                        </p:tgtEl>
                                      </p:cBhvr>
                                      <p:to x="100000" y="80000"/>
                                    </p:animScale>
                                    <p:animScale>
                                      <p:cBhvr>
                                        <p:cTn id="57" dur="166" decel="50000">
                                          <p:stCondLst>
                                            <p:cond delay="1338"/>
                                          </p:stCondLst>
                                        </p:cTn>
                                        <p:tgtEl>
                                          <p:spTgt spid="6"/>
                                        </p:tgtEl>
                                      </p:cBhvr>
                                      <p:to x="100000" y="100000"/>
                                    </p:animScale>
                                    <p:animScale>
                                      <p:cBhvr>
                                        <p:cTn id="58" dur="26">
                                          <p:stCondLst>
                                            <p:cond delay="1642"/>
                                          </p:stCondLst>
                                        </p:cTn>
                                        <p:tgtEl>
                                          <p:spTgt spid="6"/>
                                        </p:tgtEl>
                                      </p:cBhvr>
                                      <p:to x="100000" y="90000"/>
                                    </p:animScale>
                                    <p:animScale>
                                      <p:cBhvr>
                                        <p:cTn id="59" dur="166" decel="50000">
                                          <p:stCondLst>
                                            <p:cond delay="1668"/>
                                          </p:stCondLst>
                                        </p:cTn>
                                        <p:tgtEl>
                                          <p:spTgt spid="6"/>
                                        </p:tgtEl>
                                      </p:cBhvr>
                                      <p:to x="100000" y="100000"/>
                                    </p:animScale>
                                    <p:animScale>
                                      <p:cBhvr>
                                        <p:cTn id="60" dur="26">
                                          <p:stCondLst>
                                            <p:cond delay="1808"/>
                                          </p:stCondLst>
                                        </p:cTn>
                                        <p:tgtEl>
                                          <p:spTgt spid="6"/>
                                        </p:tgtEl>
                                      </p:cBhvr>
                                      <p:to x="100000" y="95000"/>
                                    </p:animScale>
                                    <p:animScale>
                                      <p:cBhvr>
                                        <p:cTn id="61" dur="166" decel="50000">
                                          <p:stCondLst>
                                            <p:cond delay="1834"/>
                                          </p:stCondLst>
                                        </p:cTn>
                                        <p:tgtEl>
                                          <p:spTgt spid="6"/>
                                        </p:tgtEl>
                                      </p:cBhvr>
                                      <p:to x="100000" y="100000"/>
                                    </p:animScale>
                                    <p:set>
                                      <p:cBhvr>
                                        <p:cTn id="62" dur="1" fill="hold">
                                          <p:stCondLst>
                                            <p:cond delay="1999"/>
                                          </p:stCondLst>
                                        </p:cTn>
                                        <p:tgtEl>
                                          <p:spTgt spid="6"/>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6" presetClass="exit" presetSubtype="0" fill="hold" grpId="0" nodeType="clickEffect">
                                  <p:stCondLst>
                                    <p:cond delay="0"/>
                                  </p:stCondLst>
                                  <p:childTnLst>
                                    <p:animEffect transition="out" filter="wipe(down)">
                                      <p:cBhvr>
                                        <p:cTn id="66" dur="180" accel="50000">
                                          <p:stCondLst>
                                            <p:cond delay="1820"/>
                                          </p:stCondLst>
                                        </p:cTn>
                                        <p:tgtEl>
                                          <p:spTgt spid="7"/>
                                        </p:tgtEl>
                                      </p:cBhvr>
                                    </p:animEffect>
                                    <p:anim calcmode="lin" valueType="num">
                                      <p:cBhvr>
                                        <p:cTn id="67" dur="1822" tmFilter="0,0; 0.14,0.31; 0.43,0.73; 0.71,0.91; 1.0,1.0">
                                          <p:stCondLst>
                                            <p:cond delay="0"/>
                                          </p:stCondLst>
                                        </p:cTn>
                                        <p:tgtEl>
                                          <p:spTgt spid="7"/>
                                        </p:tgtEl>
                                        <p:attrNameLst>
                                          <p:attrName>ppt_x</p:attrName>
                                        </p:attrNameLst>
                                      </p:cBhvr>
                                      <p:tavLst>
                                        <p:tav tm="0">
                                          <p:val>
                                            <p:strVal val="ppt_x"/>
                                          </p:val>
                                        </p:tav>
                                        <p:tav tm="100000">
                                          <p:val>
                                            <p:strVal val="#ppt_x+0.25"/>
                                          </p:val>
                                        </p:tav>
                                      </p:tavLst>
                                    </p:anim>
                                    <p:anim calcmode="lin" valueType="num">
                                      <p:cBhvr>
                                        <p:cTn id="68" dur="178">
                                          <p:stCondLst>
                                            <p:cond delay="1822"/>
                                          </p:stCondLst>
                                        </p:cTn>
                                        <p:tgtEl>
                                          <p:spTgt spid="7"/>
                                        </p:tgtEl>
                                        <p:attrNameLst>
                                          <p:attrName>ppt_x</p:attrName>
                                        </p:attrNameLst>
                                      </p:cBhvr>
                                      <p:tavLst>
                                        <p:tav tm="0">
                                          <p:val>
                                            <p:strVal val="ppt_x"/>
                                          </p:val>
                                        </p:tav>
                                        <p:tav tm="100000">
                                          <p:val>
                                            <p:strVal val="ppt_x"/>
                                          </p:val>
                                        </p:tav>
                                      </p:tavLst>
                                    </p:anim>
                                    <p:anim calcmode="lin" valueType="num">
                                      <p:cBhvr>
                                        <p:cTn id="69" dur="664" tmFilter="0.0,0.0;0.25,0.07;0.50,0.2;0.75,0.467;1.0,1.0">
                                          <p:stCondLst>
                                            <p:cond delay="0"/>
                                          </p:stCondLst>
                                        </p:cTn>
                                        <p:tgtEl>
                                          <p:spTgt spid="7"/>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0" dur="664" tmFilter="0, 0; 0.125,0.2665; 0.25,0.4; 0.375,0.465; 0.5,0.5;  0.625,0.535; 0.75,0.6; 0.875,0.7335; 1,1">
                                          <p:stCondLst>
                                            <p:cond delay="664"/>
                                          </p:stCondLst>
                                        </p:cTn>
                                        <p:tgtEl>
                                          <p:spTgt spid="7"/>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1" dur="332" tmFilter="0, 0; 0.125,0.2665; 0.25,0.4; 0.375,0.465; 0.5,0.5;  0.625,0.535; 0.75,0.6; 0.875,0.7335; 1,1">
                                          <p:stCondLst>
                                            <p:cond delay="1324"/>
                                          </p:stCondLst>
                                        </p:cTn>
                                        <p:tgtEl>
                                          <p:spTgt spid="7"/>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2" dur="164" tmFilter="0, 0; 0.125,0.2665; 0.25,0.4; 0.375,0.465; 0.5,0.5;  0.625,0.535; 0.75,0.6; 0.875,0.7335; 1,1">
                                          <p:stCondLst>
                                            <p:cond delay="1656"/>
                                          </p:stCondLst>
                                        </p:cTn>
                                        <p:tgtEl>
                                          <p:spTgt spid="7"/>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73" dur="180" accel="50000">
                                          <p:stCondLst>
                                            <p:cond delay="1820"/>
                                          </p:stCondLst>
                                        </p:cTn>
                                        <p:tgtEl>
                                          <p:spTgt spid="7"/>
                                        </p:tgtEl>
                                        <p:attrNameLst>
                                          <p:attrName>ppt_y</p:attrName>
                                        </p:attrNameLst>
                                      </p:cBhvr>
                                      <p:tavLst>
                                        <p:tav tm="0">
                                          <p:val>
                                            <p:strVal val="ppt_y"/>
                                          </p:val>
                                        </p:tav>
                                        <p:tav tm="100000">
                                          <p:val>
                                            <p:strVal val="ppt_y+ppt_h"/>
                                          </p:val>
                                        </p:tav>
                                      </p:tavLst>
                                    </p:anim>
                                    <p:animScale>
                                      <p:cBhvr>
                                        <p:cTn id="74" dur="26">
                                          <p:stCondLst>
                                            <p:cond delay="620"/>
                                          </p:stCondLst>
                                        </p:cTn>
                                        <p:tgtEl>
                                          <p:spTgt spid="7"/>
                                        </p:tgtEl>
                                      </p:cBhvr>
                                      <p:to x="100000" y="60000"/>
                                    </p:animScale>
                                    <p:animScale>
                                      <p:cBhvr>
                                        <p:cTn id="75" dur="166" decel="50000">
                                          <p:stCondLst>
                                            <p:cond delay="646"/>
                                          </p:stCondLst>
                                        </p:cTn>
                                        <p:tgtEl>
                                          <p:spTgt spid="7"/>
                                        </p:tgtEl>
                                      </p:cBhvr>
                                      <p:to x="100000" y="100000"/>
                                    </p:animScale>
                                    <p:animScale>
                                      <p:cBhvr>
                                        <p:cTn id="76" dur="26">
                                          <p:stCondLst>
                                            <p:cond delay="1312"/>
                                          </p:stCondLst>
                                        </p:cTn>
                                        <p:tgtEl>
                                          <p:spTgt spid="7"/>
                                        </p:tgtEl>
                                      </p:cBhvr>
                                      <p:to x="100000" y="80000"/>
                                    </p:animScale>
                                    <p:animScale>
                                      <p:cBhvr>
                                        <p:cTn id="77" dur="166" decel="50000">
                                          <p:stCondLst>
                                            <p:cond delay="1338"/>
                                          </p:stCondLst>
                                        </p:cTn>
                                        <p:tgtEl>
                                          <p:spTgt spid="7"/>
                                        </p:tgtEl>
                                      </p:cBhvr>
                                      <p:to x="100000" y="100000"/>
                                    </p:animScale>
                                    <p:animScale>
                                      <p:cBhvr>
                                        <p:cTn id="78" dur="26">
                                          <p:stCondLst>
                                            <p:cond delay="1642"/>
                                          </p:stCondLst>
                                        </p:cTn>
                                        <p:tgtEl>
                                          <p:spTgt spid="7"/>
                                        </p:tgtEl>
                                      </p:cBhvr>
                                      <p:to x="100000" y="90000"/>
                                    </p:animScale>
                                    <p:animScale>
                                      <p:cBhvr>
                                        <p:cTn id="79" dur="166" decel="50000">
                                          <p:stCondLst>
                                            <p:cond delay="1668"/>
                                          </p:stCondLst>
                                        </p:cTn>
                                        <p:tgtEl>
                                          <p:spTgt spid="7"/>
                                        </p:tgtEl>
                                      </p:cBhvr>
                                      <p:to x="100000" y="100000"/>
                                    </p:animScale>
                                    <p:animScale>
                                      <p:cBhvr>
                                        <p:cTn id="80" dur="26">
                                          <p:stCondLst>
                                            <p:cond delay="1808"/>
                                          </p:stCondLst>
                                        </p:cTn>
                                        <p:tgtEl>
                                          <p:spTgt spid="7"/>
                                        </p:tgtEl>
                                      </p:cBhvr>
                                      <p:to x="100000" y="95000"/>
                                    </p:animScale>
                                    <p:animScale>
                                      <p:cBhvr>
                                        <p:cTn id="81" dur="166" decel="50000">
                                          <p:stCondLst>
                                            <p:cond delay="1834"/>
                                          </p:stCondLst>
                                        </p:cTn>
                                        <p:tgtEl>
                                          <p:spTgt spid="7"/>
                                        </p:tgtEl>
                                      </p:cBhvr>
                                      <p:to x="100000" y="100000"/>
                                    </p:animScale>
                                    <p:set>
                                      <p:cBhvr>
                                        <p:cTn id="82" dur="1" fill="hold">
                                          <p:stCondLst>
                                            <p:cond delay="1999"/>
                                          </p:stCondLst>
                                        </p:cTn>
                                        <p:tgtEl>
                                          <p:spTgt spid="7"/>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6" presetClass="exit" presetSubtype="0" fill="hold" grpId="0" nodeType="clickEffect">
                                  <p:stCondLst>
                                    <p:cond delay="0"/>
                                  </p:stCondLst>
                                  <p:childTnLst>
                                    <p:animEffect transition="out" filter="wipe(down)">
                                      <p:cBhvr>
                                        <p:cTn id="86" dur="180" accel="50000">
                                          <p:stCondLst>
                                            <p:cond delay="1820"/>
                                          </p:stCondLst>
                                        </p:cTn>
                                        <p:tgtEl>
                                          <p:spTgt spid="8"/>
                                        </p:tgtEl>
                                      </p:cBhvr>
                                    </p:animEffect>
                                    <p:anim calcmode="lin" valueType="num">
                                      <p:cBhvr>
                                        <p:cTn id="87" dur="1822" tmFilter="0,0; 0.14,0.31; 0.43,0.73; 0.71,0.91; 1.0,1.0">
                                          <p:stCondLst>
                                            <p:cond delay="0"/>
                                          </p:stCondLst>
                                        </p:cTn>
                                        <p:tgtEl>
                                          <p:spTgt spid="8"/>
                                        </p:tgtEl>
                                        <p:attrNameLst>
                                          <p:attrName>ppt_x</p:attrName>
                                        </p:attrNameLst>
                                      </p:cBhvr>
                                      <p:tavLst>
                                        <p:tav tm="0">
                                          <p:val>
                                            <p:strVal val="ppt_x"/>
                                          </p:val>
                                        </p:tav>
                                        <p:tav tm="100000">
                                          <p:val>
                                            <p:strVal val="#ppt_x+0.25"/>
                                          </p:val>
                                        </p:tav>
                                      </p:tavLst>
                                    </p:anim>
                                    <p:anim calcmode="lin" valueType="num">
                                      <p:cBhvr>
                                        <p:cTn id="88" dur="178">
                                          <p:stCondLst>
                                            <p:cond delay="1822"/>
                                          </p:stCondLst>
                                        </p:cTn>
                                        <p:tgtEl>
                                          <p:spTgt spid="8"/>
                                        </p:tgtEl>
                                        <p:attrNameLst>
                                          <p:attrName>ppt_x</p:attrName>
                                        </p:attrNameLst>
                                      </p:cBhvr>
                                      <p:tavLst>
                                        <p:tav tm="0">
                                          <p:val>
                                            <p:strVal val="ppt_x"/>
                                          </p:val>
                                        </p:tav>
                                        <p:tav tm="100000">
                                          <p:val>
                                            <p:strVal val="ppt_x"/>
                                          </p:val>
                                        </p:tav>
                                      </p:tavLst>
                                    </p:anim>
                                    <p:anim calcmode="lin" valueType="num">
                                      <p:cBhvr>
                                        <p:cTn id="89" dur="664" tmFilter="0.0,0.0;0.25,0.07;0.50,0.2;0.75,0.467;1.0,1.0">
                                          <p:stCondLst>
                                            <p:cond delay="0"/>
                                          </p:stCondLst>
                                        </p:cTn>
                                        <p:tgtEl>
                                          <p:spTgt spid="8"/>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90" dur="664" tmFilter="0, 0; 0.125,0.2665; 0.25,0.4; 0.375,0.465; 0.5,0.5;  0.625,0.535; 0.75,0.6; 0.875,0.7335; 1,1">
                                          <p:stCondLst>
                                            <p:cond delay="664"/>
                                          </p:stCondLst>
                                        </p:cTn>
                                        <p:tgtEl>
                                          <p:spTgt spid="8"/>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91" dur="332" tmFilter="0, 0; 0.125,0.2665; 0.25,0.4; 0.375,0.465; 0.5,0.5;  0.625,0.535; 0.75,0.6; 0.875,0.7335; 1,1">
                                          <p:stCondLst>
                                            <p:cond delay="1324"/>
                                          </p:stCondLst>
                                        </p:cTn>
                                        <p:tgtEl>
                                          <p:spTgt spid="8"/>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92" dur="164" tmFilter="0, 0; 0.125,0.2665; 0.25,0.4; 0.375,0.465; 0.5,0.5;  0.625,0.535; 0.75,0.6; 0.875,0.7335; 1,1">
                                          <p:stCondLst>
                                            <p:cond delay="1656"/>
                                          </p:stCondLst>
                                        </p:cTn>
                                        <p:tgtEl>
                                          <p:spTgt spid="8"/>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93" dur="180" accel="50000">
                                          <p:stCondLst>
                                            <p:cond delay="1820"/>
                                          </p:stCondLst>
                                        </p:cTn>
                                        <p:tgtEl>
                                          <p:spTgt spid="8"/>
                                        </p:tgtEl>
                                        <p:attrNameLst>
                                          <p:attrName>ppt_y</p:attrName>
                                        </p:attrNameLst>
                                      </p:cBhvr>
                                      <p:tavLst>
                                        <p:tav tm="0">
                                          <p:val>
                                            <p:strVal val="ppt_y"/>
                                          </p:val>
                                        </p:tav>
                                        <p:tav tm="100000">
                                          <p:val>
                                            <p:strVal val="ppt_y+ppt_h"/>
                                          </p:val>
                                        </p:tav>
                                      </p:tavLst>
                                    </p:anim>
                                    <p:animScale>
                                      <p:cBhvr>
                                        <p:cTn id="94" dur="26">
                                          <p:stCondLst>
                                            <p:cond delay="620"/>
                                          </p:stCondLst>
                                        </p:cTn>
                                        <p:tgtEl>
                                          <p:spTgt spid="8"/>
                                        </p:tgtEl>
                                      </p:cBhvr>
                                      <p:to x="100000" y="60000"/>
                                    </p:animScale>
                                    <p:animScale>
                                      <p:cBhvr>
                                        <p:cTn id="95" dur="166" decel="50000">
                                          <p:stCondLst>
                                            <p:cond delay="646"/>
                                          </p:stCondLst>
                                        </p:cTn>
                                        <p:tgtEl>
                                          <p:spTgt spid="8"/>
                                        </p:tgtEl>
                                      </p:cBhvr>
                                      <p:to x="100000" y="100000"/>
                                    </p:animScale>
                                    <p:animScale>
                                      <p:cBhvr>
                                        <p:cTn id="96" dur="26">
                                          <p:stCondLst>
                                            <p:cond delay="1312"/>
                                          </p:stCondLst>
                                        </p:cTn>
                                        <p:tgtEl>
                                          <p:spTgt spid="8"/>
                                        </p:tgtEl>
                                      </p:cBhvr>
                                      <p:to x="100000" y="80000"/>
                                    </p:animScale>
                                    <p:animScale>
                                      <p:cBhvr>
                                        <p:cTn id="97" dur="166" decel="50000">
                                          <p:stCondLst>
                                            <p:cond delay="1338"/>
                                          </p:stCondLst>
                                        </p:cTn>
                                        <p:tgtEl>
                                          <p:spTgt spid="8"/>
                                        </p:tgtEl>
                                      </p:cBhvr>
                                      <p:to x="100000" y="100000"/>
                                    </p:animScale>
                                    <p:animScale>
                                      <p:cBhvr>
                                        <p:cTn id="98" dur="26">
                                          <p:stCondLst>
                                            <p:cond delay="1642"/>
                                          </p:stCondLst>
                                        </p:cTn>
                                        <p:tgtEl>
                                          <p:spTgt spid="8"/>
                                        </p:tgtEl>
                                      </p:cBhvr>
                                      <p:to x="100000" y="90000"/>
                                    </p:animScale>
                                    <p:animScale>
                                      <p:cBhvr>
                                        <p:cTn id="99" dur="166" decel="50000">
                                          <p:stCondLst>
                                            <p:cond delay="1668"/>
                                          </p:stCondLst>
                                        </p:cTn>
                                        <p:tgtEl>
                                          <p:spTgt spid="8"/>
                                        </p:tgtEl>
                                      </p:cBhvr>
                                      <p:to x="100000" y="100000"/>
                                    </p:animScale>
                                    <p:animScale>
                                      <p:cBhvr>
                                        <p:cTn id="100" dur="26">
                                          <p:stCondLst>
                                            <p:cond delay="1808"/>
                                          </p:stCondLst>
                                        </p:cTn>
                                        <p:tgtEl>
                                          <p:spTgt spid="8"/>
                                        </p:tgtEl>
                                      </p:cBhvr>
                                      <p:to x="100000" y="95000"/>
                                    </p:animScale>
                                    <p:animScale>
                                      <p:cBhvr>
                                        <p:cTn id="101" dur="166" decel="50000">
                                          <p:stCondLst>
                                            <p:cond delay="1834"/>
                                          </p:stCondLst>
                                        </p:cTn>
                                        <p:tgtEl>
                                          <p:spTgt spid="8"/>
                                        </p:tgtEl>
                                      </p:cBhvr>
                                      <p:to x="100000" y="100000"/>
                                    </p:animScale>
                                    <p:set>
                                      <p:cBhvr>
                                        <p:cTn id="102" dur="1" fill="hold">
                                          <p:stCondLst>
                                            <p:cond delay="1999"/>
                                          </p:stCondLst>
                                        </p:cTn>
                                        <p:tgtEl>
                                          <p:spTgt spid="8"/>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26" presetClass="exit" presetSubtype="0" fill="hold" grpId="0" nodeType="clickEffect">
                                  <p:stCondLst>
                                    <p:cond delay="0"/>
                                  </p:stCondLst>
                                  <p:childTnLst>
                                    <p:animEffect transition="out" filter="wipe(down)">
                                      <p:cBhvr>
                                        <p:cTn id="106" dur="180" accel="50000">
                                          <p:stCondLst>
                                            <p:cond delay="1820"/>
                                          </p:stCondLst>
                                        </p:cTn>
                                        <p:tgtEl>
                                          <p:spTgt spid="9"/>
                                        </p:tgtEl>
                                      </p:cBhvr>
                                    </p:animEffect>
                                    <p:anim calcmode="lin" valueType="num">
                                      <p:cBhvr>
                                        <p:cTn id="107" dur="1822" tmFilter="0,0; 0.14,0.31; 0.43,0.73; 0.71,0.91; 1.0,1.0">
                                          <p:stCondLst>
                                            <p:cond delay="0"/>
                                          </p:stCondLst>
                                        </p:cTn>
                                        <p:tgtEl>
                                          <p:spTgt spid="9"/>
                                        </p:tgtEl>
                                        <p:attrNameLst>
                                          <p:attrName>ppt_x</p:attrName>
                                        </p:attrNameLst>
                                      </p:cBhvr>
                                      <p:tavLst>
                                        <p:tav tm="0">
                                          <p:val>
                                            <p:strVal val="ppt_x"/>
                                          </p:val>
                                        </p:tav>
                                        <p:tav tm="100000">
                                          <p:val>
                                            <p:strVal val="#ppt_x+0.25"/>
                                          </p:val>
                                        </p:tav>
                                      </p:tavLst>
                                    </p:anim>
                                    <p:anim calcmode="lin" valueType="num">
                                      <p:cBhvr>
                                        <p:cTn id="108" dur="178">
                                          <p:stCondLst>
                                            <p:cond delay="1822"/>
                                          </p:stCondLst>
                                        </p:cTn>
                                        <p:tgtEl>
                                          <p:spTgt spid="9"/>
                                        </p:tgtEl>
                                        <p:attrNameLst>
                                          <p:attrName>ppt_x</p:attrName>
                                        </p:attrNameLst>
                                      </p:cBhvr>
                                      <p:tavLst>
                                        <p:tav tm="0">
                                          <p:val>
                                            <p:strVal val="ppt_x"/>
                                          </p:val>
                                        </p:tav>
                                        <p:tav tm="100000">
                                          <p:val>
                                            <p:strVal val="ppt_x"/>
                                          </p:val>
                                        </p:tav>
                                      </p:tavLst>
                                    </p:anim>
                                    <p:anim calcmode="lin" valueType="num">
                                      <p:cBhvr>
                                        <p:cTn id="109" dur="664" tmFilter="0.0,0.0;0.25,0.07;0.50,0.2;0.75,0.467;1.0,1.0">
                                          <p:stCondLst>
                                            <p:cond delay="0"/>
                                          </p:stCondLst>
                                        </p:cTn>
                                        <p:tgtEl>
                                          <p:spTgt spid="9"/>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10" dur="664" tmFilter="0, 0; 0.125,0.2665; 0.25,0.4; 0.375,0.465; 0.5,0.5;  0.625,0.535; 0.75,0.6; 0.875,0.7335; 1,1">
                                          <p:stCondLst>
                                            <p:cond delay="664"/>
                                          </p:stCondLst>
                                        </p:cTn>
                                        <p:tgtEl>
                                          <p:spTgt spid="9"/>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1" dur="332" tmFilter="0, 0; 0.125,0.2665; 0.25,0.4; 0.375,0.465; 0.5,0.5;  0.625,0.535; 0.75,0.6; 0.875,0.7335; 1,1">
                                          <p:stCondLst>
                                            <p:cond delay="1324"/>
                                          </p:stCondLst>
                                        </p:cTn>
                                        <p:tgtEl>
                                          <p:spTgt spid="9"/>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12" dur="164" tmFilter="0, 0; 0.125,0.2665; 0.25,0.4; 0.375,0.465; 0.5,0.5;  0.625,0.535; 0.75,0.6; 0.875,0.7335; 1,1">
                                          <p:stCondLst>
                                            <p:cond delay="1656"/>
                                          </p:stCondLst>
                                        </p:cTn>
                                        <p:tgtEl>
                                          <p:spTgt spid="9"/>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13" dur="180" accel="50000">
                                          <p:stCondLst>
                                            <p:cond delay="1820"/>
                                          </p:stCondLst>
                                        </p:cTn>
                                        <p:tgtEl>
                                          <p:spTgt spid="9"/>
                                        </p:tgtEl>
                                        <p:attrNameLst>
                                          <p:attrName>ppt_y</p:attrName>
                                        </p:attrNameLst>
                                      </p:cBhvr>
                                      <p:tavLst>
                                        <p:tav tm="0">
                                          <p:val>
                                            <p:strVal val="ppt_y"/>
                                          </p:val>
                                        </p:tav>
                                        <p:tav tm="100000">
                                          <p:val>
                                            <p:strVal val="ppt_y+ppt_h"/>
                                          </p:val>
                                        </p:tav>
                                      </p:tavLst>
                                    </p:anim>
                                    <p:animScale>
                                      <p:cBhvr>
                                        <p:cTn id="114" dur="26">
                                          <p:stCondLst>
                                            <p:cond delay="620"/>
                                          </p:stCondLst>
                                        </p:cTn>
                                        <p:tgtEl>
                                          <p:spTgt spid="9"/>
                                        </p:tgtEl>
                                      </p:cBhvr>
                                      <p:to x="100000" y="60000"/>
                                    </p:animScale>
                                    <p:animScale>
                                      <p:cBhvr>
                                        <p:cTn id="115" dur="166" decel="50000">
                                          <p:stCondLst>
                                            <p:cond delay="646"/>
                                          </p:stCondLst>
                                        </p:cTn>
                                        <p:tgtEl>
                                          <p:spTgt spid="9"/>
                                        </p:tgtEl>
                                      </p:cBhvr>
                                      <p:to x="100000" y="100000"/>
                                    </p:animScale>
                                    <p:animScale>
                                      <p:cBhvr>
                                        <p:cTn id="116" dur="26">
                                          <p:stCondLst>
                                            <p:cond delay="1312"/>
                                          </p:stCondLst>
                                        </p:cTn>
                                        <p:tgtEl>
                                          <p:spTgt spid="9"/>
                                        </p:tgtEl>
                                      </p:cBhvr>
                                      <p:to x="100000" y="80000"/>
                                    </p:animScale>
                                    <p:animScale>
                                      <p:cBhvr>
                                        <p:cTn id="117" dur="166" decel="50000">
                                          <p:stCondLst>
                                            <p:cond delay="1338"/>
                                          </p:stCondLst>
                                        </p:cTn>
                                        <p:tgtEl>
                                          <p:spTgt spid="9"/>
                                        </p:tgtEl>
                                      </p:cBhvr>
                                      <p:to x="100000" y="100000"/>
                                    </p:animScale>
                                    <p:animScale>
                                      <p:cBhvr>
                                        <p:cTn id="118" dur="26">
                                          <p:stCondLst>
                                            <p:cond delay="1642"/>
                                          </p:stCondLst>
                                        </p:cTn>
                                        <p:tgtEl>
                                          <p:spTgt spid="9"/>
                                        </p:tgtEl>
                                      </p:cBhvr>
                                      <p:to x="100000" y="90000"/>
                                    </p:animScale>
                                    <p:animScale>
                                      <p:cBhvr>
                                        <p:cTn id="119" dur="166" decel="50000">
                                          <p:stCondLst>
                                            <p:cond delay="1668"/>
                                          </p:stCondLst>
                                        </p:cTn>
                                        <p:tgtEl>
                                          <p:spTgt spid="9"/>
                                        </p:tgtEl>
                                      </p:cBhvr>
                                      <p:to x="100000" y="100000"/>
                                    </p:animScale>
                                    <p:animScale>
                                      <p:cBhvr>
                                        <p:cTn id="120" dur="26">
                                          <p:stCondLst>
                                            <p:cond delay="1808"/>
                                          </p:stCondLst>
                                        </p:cTn>
                                        <p:tgtEl>
                                          <p:spTgt spid="9"/>
                                        </p:tgtEl>
                                      </p:cBhvr>
                                      <p:to x="100000" y="95000"/>
                                    </p:animScale>
                                    <p:animScale>
                                      <p:cBhvr>
                                        <p:cTn id="121" dur="166" decel="50000">
                                          <p:stCondLst>
                                            <p:cond delay="1834"/>
                                          </p:stCondLst>
                                        </p:cTn>
                                        <p:tgtEl>
                                          <p:spTgt spid="9"/>
                                        </p:tgtEl>
                                      </p:cBhvr>
                                      <p:to x="100000" y="100000"/>
                                    </p:animScale>
                                    <p:set>
                                      <p:cBhvr>
                                        <p:cTn id="122" dur="1" fill="hold">
                                          <p:stCondLst>
                                            <p:cond delay="1999"/>
                                          </p:stCondLst>
                                        </p:cTn>
                                        <p:tgtEl>
                                          <p:spTgt spid="9"/>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26" presetClass="exit" presetSubtype="0" fill="hold" grpId="0" nodeType="clickEffect">
                                  <p:stCondLst>
                                    <p:cond delay="0"/>
                                  </p:stCondLst>
                                  <p:childTnLst>
                                    <p:animEffect transition="out" filter="wipe(down)">
                                      <p:cBhvr>
                                        <p:cTn id="126" dur="180" accel="50000">
                                          <p:stCondLst>
                                            <p:cond delay="1820"/>
                                          </p:stCondLst>
                                        </p:cTn>
                                        <p:tgtEl>
                                          <p:spTgt spid="10"/>
                                        </p:tgtEl>
                                      </p:cBhvr>
                                    </p:animEffect>
                                    <p:anim calcmode="lin" valueType="num">
                                      <p:cBhvr>
                                        <p:cTn id="127" dur="1822" tmFilter="0,0; 0.14,0.31; 0.43,0.73; 0.71,0.91; 1.0,1.0">
                                          <p:stCondLst>
                                            <p:cond delay="0"/>
                                          </p:stCondLst>
                                        </p:cTn>
                                        <p:tgtEl>
                                          <p:spTgt spid="10"/>
                                        </p:tgtEl>
                                        <p:attrNameLst>
                                          <p:attrName>ppt_x</p:attrName>
                                        </p:attrNameLst>
                                      </p:cBhvr>
                                      <p:tavLst>
                                        <p:tav tm="0">
                                          <p:val>
                                            <p:strVal val="ppt_x"/>
                                          </p:val>
                                        </p:tav>
                                        <p:tav tm="100000">
                                          <p:val>
                                            <p:strVal val="#ppt_x+0.25"/>
                                          </p:val>
                                        </p:tav>
                                      </p:tavLst>
                                    </p:anim>
                                    <p:anim calcmode="lin" valueType="num">
                                      <p:cBhvr>
                                        <p:cTn id="128" dur="178">
                                          <p:stCondLst>
                                            <p:cond delay="1822"/>
                                          </p:stCondLst>
                                        </p:cTn>
                                        <p:tgtEl>
                                          <p:spTgt spid="10"/>
                                        </p:tgtEl>
                                        <p:attrNameLst>
                                          <p:attrName>ppt_x</p:attrName>
                                        </p:attrNameLst>
                                      </p:cBhvr>
                                      <p:tavLst>
                                        <p:tav tm="0">
                                          <p:val>
                                            <p:strVal val="ppt_x"/>
                                          </p:val>
                                        </p:tav>
                                        <p:tav tm="100000">
                                          <p:val>
                                            <p:strVal val="ppt_x"/>
                                          </p:val>
                                        </p:tav>
                                      </p:tavLst>
                                    </p:anim>
                                    <p:anim calcmode="lin" valueType="num">
                                      <p:cBhvr>
                                        <p:cTn id="129" dur="664" tmFilter="0.0,0.0;0.25,0.07;0.50,0.2;0.75,0.467;1.0,1.0">
                                          <p:stCondLst>
                                            <p:cond delay="0"/>
                                          </p:stCondLst>
                                        </p:cTn>
                                        <p:tgtEl>
                                          <p:spTgt spid="10"/>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30" dur="664" tmFilter="0, 0; 0.125,0.2665; 0.25,0.4; 0.375,0.465; 0.5,0.5;  0.625,0.535; 0.75,0.6; 0.875,0.7335; 1,1">
                                          <p:stCondLst>
                                            <p:cond delay="664"/>
                                          </p:stCondLst>
                                        </p:cTn>
                                        <p:tgtEl>
                                          <p:spTgt spid="10"/>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31" dur="332" tmFilter="0, 0; 0.125,0.2665; 0.25,0.4; 0.375,0.465; 0.5,0.5;  0.625,0.535; 0.75,0.6; 0.875,0.7335; 1,1">
                                          <p:stCondLst>
                                            <p:cond delay="1324"/>
                                          </p:stCondLst>
                                        </p:cTn>
                                        <p:tgtEl>
                                          <p:spTgt spid="10"/>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32" dur="164" tmFilter="0, 0; 0.125,0.2665; 0.25,0.4; 0.375,0.465; 0.5,0.5;  0.625,0.535; 0.75,0.6; 0.875,0.7335; 1,1">
                                          <p:stCondLst>
                                            <p:cond delay="1656"/>
                                          </p:stCondLst>
                                        </p:cTn>
                                        <p:tgtEl>
                                          <p:spTgt spid="10"/>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3" dur="180" accel="50000">
                                          <p:stCondLst>
                                            <p:cond delay="1820"/>
                                          </p:stCondLst>
                                        </p:cTn>
                                        <p:tgtEl>
                                          <p:spTgt spid="10"/>
                                        </p:tgtEl>
                                        <p:attrNameLst>
                                          <p:attrName>ppt_y</p:attrName>
                                        </p:attrNameLst>
                                      </p:cBhvr>
                                      <p:tavLst>
                                        <p:tav tm="0">
                                          <p:val>
                                            <p:strVal val="ppt_y"/>
                                          </p:val>
                                        </p:tav>
                                        <p:tav tm="100000">
                                          <p:val>
                                            <p:strVal val="ppt_y+ppt_h"/>
                                          </p:val>
                                        </p:tav>
                                      </p:tavLst>
                                    </p:anim>
                                    <p:animScale>
                                      <p:cBhvr>
                                        <p:cTn id="134" dur="26">
                                          <p:stCondLst>
                                            <p:cond delay="620"/>
                                          </p:stCondLst>
                                        </p:cTn>
                                        <p:tgtEl>
                                          <p:spTgt spid="10"/>
                                        </p:tgtEl>
                                      </p:cBhvr>
                                      <p:to x="100000" y="60000"/>
                                    </p:animScale>
                                    <p:animScale>
                                      <p:cBhvr>
                                        <p:cTn id="135" dur="166" decel="50000">
                                          <p:stCondLst>
                                            <p:cond delay="646"/>
                                          </p:stCondLst>
                                        </p:cTn>
                                        <p:tgtEl>
                                          <p:spTgt spid="10"/>
                                        </p:tgtEl>
                                      </p:cBhvr>
                                      <p:to x="100000" y="100000"/>
                                    </p:animScale>
                                    <p:animScale>
                                      <p:cBhvr>
                                        <p:cTn id="136" dur="26">
                                          <p:stCondLst>
                                            <p:cond delay="1312"/>
                                          </p:stCondLst>
                                        </p:cTn>
                                        <p:tgtEl>
                                          <p:spTgt spid="10"/>
                                        </p:tgtEl>
                                      </p:cBhvr>
                                      <p:to x="100000" y="80000"/>
                                    </p:animScale>
                                    <p:animScale>
                                      <p:cBhvr>
                                        <p:cTn id="137" dur="166" decel="50000">
                                          <p:stCondLst>
                                            <p:cond delay="1338"/>
                                          </p:stCondLst>
                                        </p:cTn>
                                        <p:tgtEl>
                                          <p:spTgt spid="10"/>
                                        </p:tgtEl>
                                      </p:cBhvr>
                                      <p:to x="100000" y="100000"/>
                                    </p:animScale>
                                    <p:animScale>
                                      <p:cBhvr>
                                        <p:cTn id="138" dur="26">
                                          <p:stCondLst>
                                            <p:cond delay="1642"/>
                                          </p:stCondLst>
                                        </p:cTn>
                                        <p:tgtEl>
                                          <p:spTgt spid="10"/>
                                        </p:tgtEl>
                                      </p:cBhvr>
                                      <p:to x="100000" y="90000"/>
                                    </p:animScale>
                                    <p:animScale>
                                      <p:cBhvr>
                                        <p:cTn id="139" dur="166" decel="50000">
                                          <p:stCondLst>
                                            <p:cond delay="1668"/>
                                          </p:stCondLst>
                                        </p:cTn>
                                        <p:tgtEl>
                                          <p:spTgt spid="10"/>
                                        </p:tgtEl>
                                      </p:cBhvr>
                                      <p:to x="100000" y="100000"/>
                                    </p:animScale>
                                    <p:animScale>
                                      <p:cBhvr>
                                        <p:cTn id="140" dur="26">
                                          <p:stCondLst>
                                            <p:cond delay="1808"/>
                                          </p:stCondLst>
                                        </p:cTn>
                                        <p:tgtEl>
                                          <p:spTgt spid="10"/>
                                        </p:tgtEl>
                                      </p:cBhvr>
                                      <p:to x="100000" y="95000"/>
                                    </p:animScale>
                                    <p:animScale>
                                      <p:cBhvr>
                                        <p:cTn id="141" dur="166" decel="50000">
                                          <p:stCondLst>
                                            <p:cond delay="1834"/>
                                          </p:stCondLst>
                                        </p:cTn>
                                        <p:tgtEl>
                                          <p:spTgt spid="10"/>
                                        </p:tgtEl>
                                      </p:cBhvr>
                                      <p:to x="100000" y="100000"/>
                                    </p:animScale>
                                    <p:set>
                                      <p:cBhvr>
                                        <p:cTn id="142" dur="1" fill="hold">
                                          <p:stCondLst>
                                            <p:cond delay="1999"/>
                                          </p:stCondLst>
                                        </p:cTn>
                                        <p:tgtEl>
                                          <p:spTgt spid="1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6" presetClass="exit" presetSubtype="0" fill="hold" grpId="0" nodeType="clickEffect">
                                  <p:stCondLst>
                                    <p:cond delay="0"/>
                                  </p:stCondLst>
                                  <p:childTnLst>
                                    <p:animEffect transition="out" filter="wipe(down)">
                                      <p:cBhvr>
                                        <p:cTn id="146" dur="180" accel="50000">
                                          <p:stCondLst>
                                            <p:cond delay="1820"/>
                                          </p:stCondLst>
                                        </p:cTn>
                                        <p:tgtEl>
                                          <p:spTgt spid="11"/>
                                        </p:tgtEl>
                                      </p:cBhvr>
                                    </p:animEffect>
                                    <p:anim calcmode="lin" valueType="num">
                                      <p:cBhvr>
                                        <p:cTn id="147" dur="1822" tmFilter="0,0; 0.14,0.31; 0.43,0.73; 0.71,0.91; 1.0,1.0">
                                          <p:stCondLst>
                                            <p:cond delay="0"/>
                                          </p:stCondLst>
                                        </p:cTn>
                                        <p:tgtEl>
                                          <p:spTgt spid="11"/>
                                        </p:tgtEl>
                                        <p:attrNameLst>
                                          <p:attrName>ppt_x</p:attrName>
                                        </p:attrNameLst>
                                      </p:cBhvr>
                                      <p:tavLst>
                                        <p:tav tm="0">
                                          <p:val>
                                            <p:strVal val="ppt_x"/>
                                          </p:val>
                                        </p:tav>
                                        <p:tav tm="100000">
                                          <p:val>
                                            <p:strVal val="#ppt_x+0.25"/>
                                          </p:val>
                                        </p:tav>
                                      </p:tavLst>
                                    </p:anim>
                                    <p:anim calcmode="lin" valueType="num">
                                      <p:cBhvr>
                                        <p:cTn id="148" dur="178">
                                          <p:stCondLst>
                                            <p:cond delay="1822"/>
                                          </p:stCondLst>
                                        </p:cTn>
                                        <p:tgtEl>
                                          <p:spTgt spid="11"/>
                                        </p:tgtEl>
                                        <p:attrNameLst>
                                          <p:attrName>ppt_x</p:attrName>
                                        </p:attrNameLst>
                                      </p:cBhvr>
                                      <p:tavLst>
                                        <p:tav tm="0">
                                          <p:val>
                                            <p:strVal val="ppt_x"/>
                                          </p:val>
                                        </p:tav>
                                        <p:tav tm="100000">
                                          <p:val>
                                            <p:strVal val="ppt_x"/>
                                          </p:val>
                                        </p:tav>
                                      </p:tavLst>
                                    </p:anim>
                                    <p:anim calcmode="lin" valueType="num">
                                      <p:cBhvr>
                                        <p:cTn id="149" dur="664" tmFilter="0.0,0.0;0.25,0.07;0.50,0.2;0.75,0.467;1.0,1.0">
                                          <p:stCondLst>
                                            <p:cond delay="0"/>
                                          </p:stCondLst>
                                        </p:cTn>
                                        <p:tgtEl>
                                          <p:spTgt spid="1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53" dur="180" accel="50000">
                                          <p:stCondLst>
                                            <p:cond delay="1820"/>
                                          </p:stCondLst>
                                        </p:cTn>
                                        <p:tgtEl>
                                          <p:spTgt spid="11"/>
                                        </p:tgtEl>
                                        <p:attrNameLst>
                                          <p:attrName>ppt_y</p:attrName>
                                        </p:attrNameLst>
                                      </p:cBhvr>
                                      <p:tavLst>
                                        <p:tav tm="0">
                                          <p:val>
                                            <p:strVal val="ppt_y"/>
                                          </p:val>
                                        </p:tav>
                                        <p:tav tm="100000">
                                          <p:val>
                                            <p:strVal val="ppt_y+ppt_h"/>
                                          </p:val>
                                        </p:tav>
                                      </p:tavLst>
                                    </p:anim>
                                    <p:animScale>
                                      <p:cBhvr>
                                        <p:cTn id="154" dur="26">
                                          <p:stCondLst>
                                            <p:cond delay="620"/>
                                          </p:stCondLst>
                                        </p:cTn>
                                        <p:tgtEl>
                                          <p:spTgt spid="11"/>
                                        </p:tgtEl>
                                      </p:cBhvr>
                                      <p:to x="100000" y="60000"/>
                                    </p:animScale>
                                    <p:animScale>
                                      <p:cBhvr>
                                        <p:cTn id="155" dur="166" decel="50000">
                                          <p:stCondLst>
                                            <p:cond delay="646"/>
                                          </p:stCondLst>
                                        </p:cTn>
                                        <p:tgtEl>
                                          <p:spTgt spid="11"/>
                                        </p:tgtEl>
                                      </p:cBhvr>
                                      <p:to x="100000" y="100000"/>
                                    </p:animScale>
                                    <p:animScale>
                                      <p:cBhvr>
                                        <p:cTn id="156" dur="26">
                                          <p:stCondLst>
                                            <p:cond delay="1312"/>
                                          </p:stCondLst>
                                        </p:cTn>
                                        <p:tgtEl>
                                          <p:spTgt spid="11"/>
                                        </p:tgtEl>
                                      </p:cBhvr>
                                      <p:to x="100000" y="80000"/>
                                    </p:animScale>
                                    <p:animScale>
                                      <p:cBhvr>
                                        <p:cTn id="157" dur="166" decel="50000">
                                          <p:stCondLst>
                                            <p:cond delay="1338"/>
                                          </p:stCondLst>
                                        </p:cTn>
                                        <p:tgtEl>
                                          <p:spTgt spid="11"/>
                                        </p:tgtEl>
                                      </p:cBhvr>
                                      <p:to x="100000" y="100000"/>
                                    </p:animScale>
                                    <p:animScale>
                                      <p:cBhvr>
                                        <p:cTn id="158" dur="26">
                                          <p:stCondLst>
                                            <p:cond delay="1642"/>
                                          </p:stCondLst>
                                        </p:cTn>
                                        <p:tgtEl>
                                          <p:spTgt spid="11"/>
                                        </p:tgtEl>
                                      </p:cBhvr>
                                      <p:to x="100000" y="90000"/>
                                    </p:animScale>
                                    <p:animScale>
                                      <p:cBhvr>
                                        <p:cTn id="159" dur="166" decel="50000">
                                          <p:stCondLst>
                                            <p:cond delay="1668"/>
                                          </p:stCondLst>
                                        </p:cTn>
                                        <p:tgtEl>
                                          <p:spTgt spid="11"/>
                                        </p:tgtEl>
                                      </p:cBhvr>
                                      <p:to x="100000" y="100000"/>
                                    </p:animScale>
                                    <p:animScale>
                                      <p:cBhvr>
                                        <p:cTn id="160" dur="26">
                                          <p:stCondLst>
                                            <p:cond delay="1808"/>
                                          </p:stCondLst>
                                        </p:cTn>
                                        <p:tgtEl>
                                          <p:spTgt spid="11"/>
                                        </p:tgtEl>
                                      </p:cBhvr>
                                      <p:to x="100000" y="95000"/>
                                    </p:animScale>
                                    <p:animScale>
                                      <p:cBhvr>
                                        <p:cTn id="161" dur="166" decel="50000">
                                          <p:stCondLst>
                                            <p:cond delay="1834"/>
                                          </p:stCondLst>
                                        </p:cTn>
                                        <p:tgtEl>
                                          <p:spTgt spid="11"/>
                                        </p:tgtEl>
                                      </p:cBhvr>
                                      <p:to x="100000" y="100000"/>
                                    </p:animScale>
                                    <p:set>
                                      <p:cBhvr>
                                        <p:cTn id="162" dur="1" fill="hold">
                                          <p:stCondLst>
                                            <p:cond delay="1999"/>
                                          </p:stCondLst>
                                        </p:cTn>
                                        <p:tgtEl>
                                          <p:spTgt spid="11"/>
                                        </p:tgtEl>
                                        <p:attrNameLst>
                                          <p:attrName>style.visibility</p:attrName>
                                        </p:attrNameLst>
                                      </p:cBhvr>
                                      <p:to>
                                        <p:strVal val="hidden"/>
                                      </p:to>
                                    </p:set>
                                  </p:childTnLst>
                                </p:cTn>
                              </p:par>
                            </p:childTnLst>
                          </p:cTn>
                        </p:par>
                      </p:childTnLst>
                    </p:cTn>
                  </p:par>
                  <p:par>
                    <p:cTn id="163" fill="hold">
                      <p:stCondLst>
                        <p:cond delay="indefinite"/>
                      </p:stCondLst>
                      <p:childTnLst>
                        <p:par>
                          <p:cTn id="164" fill="hold">
                            <p:stCondLst>
                              <p:cond delay="0"/>
                            </p:stCondLst>
                            <p:childTnLst>
                              <p:par>
                                <p:cTn id="165" presetID="26" presetClass="exit" presetSubtype="0" fill="hold" grpId="0" nodeType="clickEffect">
                                  <p:stCondLst>
                                    <p:cond delay="0"/>
                                  </p:stCondLst>
                                  <p:childTnLst>
                                    <p:animEffect transition="out" filter="wipe(down)">
                                      <p:cBhvr>
                                        <p:cTn id="166" dur="180" accel="50000">
                                          <p:stCondLst>
                                            <p:cond delay="1820"/>
                                          </p:stCondLst>
                                        </p:cTn>
                                        <p:tgtEl>
                                          <p:spTgt spid="12"/>
                                        </p:tgtEl>
                                      </p:cBhvr>
                                    </p:animEffect>
                                    <p:anim calcmode="lin" valueType="num">
                                      <p:cBhvr>
                                        <p:cTn id="167" dur="1822" tmFilter="0,0; 0.14,0.31; 0.43,0.73; 0.71,0.91; 1.0,1.0">
                                          <p:stCondLst>
                                            <p:cond delay="0"/>
                                          </p:stCondLst>
                                        </p:cTn>
                                        <p:tgtEl>
                                          <p:spTgt spid="12"/>
                                        </p:tgtEl>
                                        <p:attrNameLst>
                                          <p:attrName>ppt_x</p:attrName>
                                        </p:attrNameLst>
                                      </p:cBhvr>
                                      <p:tavLst>
                                        <p:tav tm="0">
                                          <p:val>
                                            <p:strVal val="ppt_x"/>
                                          </p:val>
                                        </p:tav>
                                        <p:tav tm="100000">
                                          <p:val>
                                            <p:strVal val="#ppt_x+0.25"/>
                                          </p:val>
                                        </p:tav>
                                      </p:tavLst>
                                    </p:anim>
                                    <p:anim calcmode="lin" valueType="num">
                                      <p:cBhvr>
                                        <p:cTn id="168" dur="178">
                                          <p:stCondLst>
                                            <p:cond delay="1822"/>
                                          </p:stCondLst>
                                        </p:cTn>
                                        <p:tgtEl>
                                          <p:spTgt spid="12"/>
                                        </p:tgtEl>
                                        <p:attrNameLst>
                                          <p:attrName>ppt_x</p:attrName>
                                        </p:attrNameLst>
                                      </p:cBhvr>
                                      <p:tavLst>
                                        <p:tav tm="0">
                                          <p:val>
                                            <p:strVal val="ppt_x"/>
                                          </p:val>
                                        </p:tav>
                                        <p:tav tm="100000">
                                          <p:val>
                                            <p:strVal val="ppt_x"/>
                                          </p:val>
                                        </p:tav>
                                      </p:tavLst>
                                    </p:anim>
                                    <p:anim calcmode="lin" valueType="num">
                                      <p:cBhvr>
                                        <p:cTn id="169" dur="664" tmFilter="0.0,0.0;0.25,0.07;0.50,0.2;0.75,0.467;1.0,1.0">
                                          <p:stCondLst>
                                            <p:cond delay="0"/>
                                          </p:stCondLst>
                                        </p:cTn>
                                        <p:tgtEl>
                                          <p:spTgt spid="1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0" dur="664" tmFilter="0, 0; 0.125,0.2665; 0.25,0.4; 0.375,0.465; 0.5,0.5;  0.625,0.535; 0.75,0.6; 0.875,0.7335; 1,1">
                                          <p:stCondLst>
                                            <p:cond delay="664"/>
                                          </p:stCondLst>
                                        </p:cTn>
                                        <p:tgtEl>
                                          <p:spTgt spid="1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71" dur="332" tmFilter="0, 0; 0.125,0.2665; 0.25,0.4; 0.375,0.465; 0.5,0.5;  0.625,0.535; 0.75,0.6; 0.875,0.7335; 1,1">
                                          <p:stCondLst>
                                            <p:cond delay="1324"/>
                                          </p:stCondLst>
                                        </p:cTn>
                                        <p:tgtEl>
                                          <p:spTgt spid="1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2" dur="164" tmFilter="0, 0; 0.125,0.2665; 0.25,0.4; 0.375,0.465; 0.5,0.5;  0.625,0.535; 0.75,0.6; 0.875,0.7335; 1,1">
                                          <p:stCondLst>
                                            <p:cond delay="1656"/>
                                          </p:stCondLst>
                                        </p:cTn>
                                        <p:tgtEl>
                                          <p:spTgt spid="1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3" dur="180" accel="50000">
                                          <p:stCondLst>
                                            <p:cond delay="1820"/>
                                          </p:stCondLst>
                                        </p:cTn>
                                        <p:tgtEl>
                                          <p:spTgt spid="12"/>
                                        </p:tgtEl>
                                        <p:attrNameLst>
                                          <p:attrName>ppt_y</p:attrName>
                                        </p:attrNameLst>
                                      </p:cBhvr>
                                      <p:tavLst>
                                        <p:tav tm="0">
                                          <p:val>
                                            <p:strVal val="ppt_y"/>
                                          </p:val>
                                        </p:tav>
                                        <p:tav tm="100000">
                                          <p:val>
                                            <p:strVal val="ppt_y+ppt_h"/>
                                          </p:val>
                                        </p:tav>
                                      </p:tavLst>
                                    </p:anim>
                                    <p:animScale>
                                      <p:cBhvr>
                                        <p:cTn id="174" dur="26">
                                          <p:stCondLst>
                                            <p:cond delay="620"/>
                                          </p:stCondLst>
                                        </p:cTn>
                                        <p:tgtEl>
                                          <p:spTgt spid="12"/>
                                        </p:tgtEl>
                                      </p:cBhvr>
                                      <p:to x="100000" y="60000"/>
                                    </p:animScale>
                                    <p:animScale>
                                      <p:cBhvr>
                                        <p:cTn id="175" dur="166" decel="50000">
                                          <p:stCondLst>
                                            <p:cond delay="646"/>
                                          </p:stCondLst>
                                        </p:cTn>
                                        <p:tgtEl>
                                          <p:spTgt spid="12"/>
                                        </p:tgtEl>
                                      </p:cBhvr>
                                      <p:to x="100000" y="100000"/>
                                    </p:animScale>
                                    <p:animScale>
                                      <p:cBhvr>
                                        <p:cTn id="176" dur="26">
                                          <p:stCondLst>
                                            <p:cond delay="1312"/>
                                          </p:stCondLst>
                                        </p:cTn>
                                        <p:tgtEl>
                                          <p:spTgt spid="12"/>
                                        </p:tgtEl>
                                      </p:cBhvr>
                                      <p:to x="100000" y="80000"/>
                                    </p:animScale>
                                    <p:animScale>
                                      <p:cBhvr>
                                        <p:cTn id="177" dur="166" decel="50000">
                                          <p:stCondLst>
                                            <p:cond delay="1338"/>
                                          </p:stCondLst>
                                        </p:cTn>
                                        <p:tgtEl>
                                          <p:spTgt spid="12"/>
                                        </p:tgtEl>
                                      </p:cBhvr>
                                      <p:to x="100000" y="100000"/>
                                    </p:animScale>
                                    <p:animScale>
                                      <p:cBhvr>
                                        <p:cTn id="178" dur="26">
                                          <p:stCondLst>
                                            <p:cond delay="1642"/>
                                          </p:stCondLst>
                                        </p:cTn>
                                        <p:tgtEl>
                                          <p:spTgt spid="12"/>
                                        </p:tgtEl>
                                      </p:cBhvr>
                                      <p:to x="100000" y="90000"/>
                                    </p:animScale>
                                    <p:animScale>
                                      <p:cBhvr>
                                        <p:cTn id="179" dur="166" decel="50000">
                                          <p:stCondLst>
                                            <p:cond delay="1668"/>
                                          </p:stCondLst>
                                        </p:cTn>
                                        <p:tgtEl>
                                          <p:spTgt spid="12"/>
                                        </p:tgtEl>
                                      </p:cBhvr>
                                      <p:to x="100000" y="100000"/>
                                    </p:animScale>
                                    <p:animScale>
                                      <p:cBhvr>
                                        <p:cTn id="180" dur="26">
                                          <p:stCondLst>
                                            <p:cond delay="1808"/>
                                          </p:stCondLst>
                                        </p:cTn>
                                        <p:tgtEl>
                                          <p:spTgt spid="12"/>
                                        </p:tgtEl>
                                      </p:cBhvr>
                                      <p:to x="100000" y="95000"/>
                                    </p:animScale>
                                    <p:animScale>
                                      <p:cBhvr>
                                        <p:cTn id="181" dur="166" decel="50000">
                                          <p:stCondLst>
                                            <p:cond delay="1834"/>
                                          </p:stCondLst>
                                        </p:cTn>
                                        <p:tgtEl>
                                          <p:spTgt spid="12"/>
                                        </p:tgtEl>
                                      </p:cBhvr>
                                      <p:to x="100000" y="100000"/>
                                    </p:animScale>
                                    <p:set>
                                      <p:cBhvr>
                                        <p:cTn id="182" dur="1" fill="hold">
                                          <p:stCondLst>
                                            <p:cond delay="1999"/>
                                          </p:stCondLst>
                                        </p:cTn>
                                        <p:tgtEl>
                                          <p:spTgt spid="12"/>
                                        </p:tgtEl>
                                        <p:attrNameLst>
                                          <p:attrName>style.visibility</p:attrName>
                                        </p:attrNameLst>
                                      </p:cBhvr>
                                      <p:to>
                                        <p:strVal val="hidden"/>
                                      </p:to>
                                    </p:set>
                                  </p:childTnLst>
                                </p:cTn>
                              </p:par>
                            </p:childTnLst>
                          </p:cTn>
                        </p:par>
                      </p:childTnLst>
                    </p:cTn>
                  </p:par>
                  <p:par>
                    <p:cTn id="183" fill="hold">
                      <p:stCondLst>
                        <p:cond delay="indefinite"/>
                      </p:stCondLst>
                      <p:childTnLst>
                        <p:par>
                          <p:cTn id="184" fill="hold">
                            <p:stCondLst>
                              <p:cond delay="0"/>
                            </p:stCondLst>
                            <p:childTnLst>
                              <p:par>
                                <p:cTn id="185" presetID="26" presetClass="exit" presetSubtype="0" fill="hold" grpId="0" nodeType="clickEffect">
                                  <p:stCondLst>
                                    <p:cond delay="0"/>
                                  </p:stCondLst>
                                  <p:childTnLst>
                                    <p:animEffect transition="out" filter="wipe(down)">
                                      <p:cBhvr>
                                        <p:cTn id="186" dur="180" accel="50000">
                                          <p:stCondLst>
                                            <p:cond delay="1820"/>
                                          </p:stCondLst>
                                        </p:cTn>
                                        <p:tgtEl>
                                          <p:spTgt spid="13"/>
                                        </p:tgtEl>
                                      </p:cBhvr>
                                    </p:animEffect>
                                    <p:anim calcmode="lin" valueType="num">
                                      <p:cBhvr>
                                        <p:cTn id="187" dur="1822" tmFilter="0,0; 0.14,0.31; 0.43,0.73; 0.71,0.91; 1.0,1.0">
                                          <p:stCondLst>
                                            <p:cond delay="0"/>
                                          </p:stCondLst>
                                        </p:cTn>
                                        <p:tgtEl>
                                          <p:spTgt spid="13"/>
                                        </p:tgtEl>
                                        <p:attrNameLst>
                                          <p:attrName>ppt_x</p:attrName>
                                        </p:attrNameLst>
                                      </p:cBhvr>
                                      <p:tavLst>
                                        <p:tav tm="0">
                                          <p:val>
                                            <p:strVal val="ppt_x"/>
                                          </p:val>
                                        </p:tav>
                                        <p:tav tm="100000">
                                          <p:val>
                                            <p:strVal val="#ppt_x+0.25"/>
                                          </p:val>
                                        </p:tav>
                                      </p:tavLst>
                                    </p:anim>
                                    <p:anim calcmode="lin" valueType="num">
                                      <p:cBhvr>
                                        <p:cTn id="188" dur="178">
                                          <p:stCondLst>
                                            <p:cond delay="1822"/>
                                          </p:stCondLst>
                                        </p:cTn>
                                        <p:tgtEl>
                                          <p:spTgt spid="13"/>
                                        </p:tgtEl>
                                        <p:attrNameLst>
                                          <p:attrName>ppt_x</p:attrName>
                                        </p:attrNameLst>
                                      </p:cBhvr>
                                      <p:tavLst>
                                        <p:tav tm="0">
                                          <p:val>
                                            <p:strVal val="ppt_x"/>
                                          </p:val>
                                        </p:tav>
                                        <p:tav tm="100000">
                                          <p:val>
                                            <p:strVal val="ppt_x"/>
                                          </p:val>
                                        </p:tav>
                                      </p:tavLst>
                                    </p:anim>
                                    <p:anim calcmode="lin" valueType="num">
                                      <p:cBhvr>
                                        <p:cTn id="189" dur="664" tmFilter="0.0,0.0;0.25,0.07;0.50,0.2;0.75,0.467;1.0,1.0">
                                          <p:stCondLst>
                                            <p:cond delay="0"/>
                                          </p:stCondLst>
                                        </p:cTn>
                                        <p:tgtEl>
                                          <p:spTgt spid="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90" dur="664" tmFilter="0, 0; 0.125,0.2665; 0.25,0.4; 0.375,0.465; 0.5,0.5;  0.625,0.535; 0.75,0.6; 0.875,0.7335; 1,1">
                                          <p:stCondLst>
                                            <p:cond delay="664"/>
                                          </p:stCondLst>
                                        </p:cTn>
                                        <p:tgtEl>
                                          <p:spTgt spid="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91" dur="332" tmFilter="0, 0; 0.125,0.2665; 0.25,0.4; 0.375,0.465; 0.5,0.5;  0.625,0.535; 0.75,0.6; 0.875,0.7335; 1,1">
                                          <p:stCondLst>
                                            <p:cond delay="1324"/>
                                          </p:stCondLst>
                                        </p:cTn>
                                        <p:tgtEl>
                                          <p:spTgt spid="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2" dur="164" tmFilter="0, 0; 0.125,0.2665; 0.25,0.4; 0.375,0.465; 0.5,0.5;  0.625,0.535; 0.75,0.6; 0.875,0.7335; 1,1">
                                          <p:stCondLst>
                                            <p:cond delay="1656"/>
                                          </p:stCondLst>
                                        </p:cTn>
                                        <p:tgtEl>
                                          <p:spTgt spid="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93" dur="180" accel="50000">
                                          <p:stCondLst>
                                            <p:cond delay="1820"/>
                                          </p:stCondLst>
                                        </p:cTn>
                                        <p:tgtEl>
                                          <p:spTgt spid="13"/>
                                        </p:tgtEl>
                                        <p:attrNameLst>
                                          <p:attrName>ppt_y</p:attrName>
                                        </p:attrNameLst>
                                      </p:cBhvr>
                                      <p:tavLst>
                                        <p:tav tm="0">
                                          <p:val>
                                            <p:strVal val="ppt_y"/>
                                          </p:val>
                                        </p:tav>
                                        <p:tav tm="100000">
                                          <p:val>
                                            <p:strVal val="ppt_y+ppt_h"/>
                                          </p:val>
                                        </p:tav>
                                      </p:tavLst>
                                    </p:anim>
                                    <p:animScale>
                                      <p:cBhvr>
                                        <p:cTn id="194" dur="26">
                                          <p:stCondLst>
                                            <p:cond delay="620"/>
                                          </p:stCondLst>
                                        </p:cTn>
                                        <p:tgtEl>
                                          <p:spTgt spid="13"/>
                                        </p:tgtEl>
                                      </p:cBhvr>
                                      <p:to x="100000" y="60000"/>
                                    </p:animScale>
                                    <p:animScale>
                                      <p:cBhvr>
                                        <p:cTn id="195" dur="166" decel="50000">
                                          <p:stCondLst>
                                            <p:cond delay="646"/>
                                          </p:stCondLst>
                                        </p:cTn>
                                        <p:tgtEl>
                                          <p:spTgt spid="13"/>
                                        </p:tgtEl>
                                      </p:cBhvr>
                                      <p:to x="100000" y="100000"/>
                                    </p:animScale>
                                    <p:animScale>
                                      <p:cBhvr>
                                        <p:cTn id="196" dur="26">
                                          <p:stCondLst>
                                            <p:cond delay="1312"/>
                                          </p:stCondLst>
                                        </p:cTn>
                                        <p:tgtEl>
                                          <p:spTgt spid="13"/>
                                        </p:tgtEl>
                                      </p:cBhvr>
                                      <p:to x="100000" y="80000"/>
                                    </p:animScale>
                                    <p:animScale>
                                      <p:cBhvr>
                                        <p:cTn id="197" dur="166" decel="50000">
                                          <p:stCondLst>
                                            <p:cond delay="1338"/>
                                          </p:stCondLst>
                                        </p:cTn>
                                        <p:tgtEl>
                                          <p:spTgt spid="13"/>
                                        </p:tgtEl>
                                      </p:cBhvr>
                                      <p:to x="100000" y="100000"/>
                                    </p:animScale>
                                    <p:animScale>
                                      <p:cBhvr>
                                        <p:cTn id="198" dur="26">
                                          <p:stCondLst>
                                            <p:cond delay="1642"/>
                                          </p:stCondLst>
                                        </p:cTn>
                                        <p:tgtEl>
                                          <p:spTgt spid="13"/>
                                        </p:tgtEl>
                                      </p:cBhvr>
                                      <p:to x="100000" y="90000"/>
                                    </p:animScale>
                                    <p:animScale>
                                      <p:cBhvr>
                                        <p:cTn id="199" dur="166" decel="50000">
                                          <p:stCondLst>
                                            <p:cond delay="1668"/>
                                          </p:stCondLst>
                                        </p:cTn>
                                        <p:tgtEl>
                                          <p:spTgt spid="13"/>
                                        </p:tgtEl>
                                      </p:cBhvr>
                                      <p:to x="100000" y="100000"/>
                                    </p:animScale>
                                    <p:animScale>
                                      <p:cBhvr>
                                        <p:cTn id="200" dur="26">
                                          <p:stCondLst>
                                            <p:cond delay="1808"/>
                                          </p:stCondLst>
                                        </p:cTn>
                                        <p:tgtEl>
                                          <p:spTgt spid="13"/>
                                        </p:tgtEl>
                                      </p:cBhvr>
                                      <p:to x="100000" y="95000"/>
                                    </p:animScale>
                                    <p:animScale>
                                      <p:cBhvr>
                                        <p:cTn id="201" dur="166" decel="50000">
                                          <p:stCondLst>
                                            <p:cond delay="1834"/>
                                          </p:stCondLst>
                                        </p:cTn>
                                        <p:tgtEl>
                                          <p:spTgt spid="13"/>
                                        </p:tgtEl>
                                      </p:cBhvr>
                                      <p:to x="100000" y="100000"/>
                                    </p:animScale>
                                    <p:set>
                                      <p:cBhvr>
                                        <p:cTn id="202"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3071</Words>
  <Application>Microsoft Office PowerPoint</Application>
  <PresentationFormat>Widescreen</PresentationFormat>
  <Paragraphs>243</Paragraphs>
  <Slides>13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13</vt:i4>
      </vt:variant>
    </vt:vector>
  </HeadingPairs>
  <TitlesOfParts>
    <vt:vector size="18" baseType="lpstr">
      <vt:lpstr>Albany</vt:lpstr>
      <vt:lpstr>Arial</vt:lpstr>
      <vt:lpstr>Calibri</vt:lpstr>
      <vt:lpstr>Calibri Light</vt:lpstr>
      <vt:lpstr>Tema di Office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lpstr>ASSICURAZIONI DI PERSONE E ASSICURAZIONI SOCIALI: 3. PARTE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ASSICURAZIONI DI PERSONE E ASSICURAZIONI SOCIALI: 2. PARTE</dc:title>
  <dc:creator>gino baratella</dc:creator>
  <cp:lastModifiedBy>Gino Baratella</cp:lastModifiedBy>
  <cp:revision>42</cp:revision>
  <dcterms:created xsi:type="dcterms:W3CDTF">2019-09-24T16:29:21Z</dcterms:created>
  <dcterms:modified xsi:type="dcterms:W3CDTF">2023-10-09T09:52:12Z</dcterms:modified>
</cp:coreProperties>
</file>